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70" r:id="rId5"/>
    <p:sldId id="262" r:id="rId6"/>
    <p:sldId id="269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834" autoAdjust="0"/>
  </p:normalViewPr>
  <p:slideViewPr>
    <p:cSldViewPr snapToGrid="0">
      <p:cViewPr varScale="1">
        <p:scale>
          <a:sx n="87" d="100"/>
          <a:sy n="87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54313-824D-4CDC-ACE5-E9E7A3DA3E91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ED9E4-BBC2-41AB-9AA2-A370BF5AF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52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030" cy="447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68012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030" cy="447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7602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fed5f74b7_1_0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100" cy="44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3fed5f74b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6601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030" cy="447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858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0880" y="4721306"/>
            <a:ext cx="5447030" cy="447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7023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:notes"/>
          <p:cNvSpPr txBox="1">
            <a:spLocks noGrp="1"/>
          </p:cNvSpPr>
          <p:nvPr>
            <p:ph type="body" idx="1"/>
          </p:nvPr>
        </p:nvSpPr>
        <p:spPr>
          <a:xfrm>
            <a:off x="680880" y="4721305"/>
            <a:ext cx="5446961" cy="4472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25" tIns="45900" rIns="91825" bIns="45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9291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01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7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3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9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8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2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12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8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1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45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21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37D6D-85F9-4E0E-B8EF-5210E3F3F7F7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4912-6083-4F1A-A46B-A1DD2D292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8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/>
          <p:nvPr/>
        </p:nvSpPr>
        <p:spPr>
          <a:xfrm>
            <a:off x="5347988" y="912760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1"/>
          <p:cNvSpPr txBox="1"/>
          <p:nvPr/>
        </p:nvSpPr>
        <p:spPr>
          <a:xfrm>
            <a:off x="5971229" y="439143"/>
            <a:ext cx="6220769" cy="12195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t" anchorCtr="0">
            <a:noAutofit/>
          </a:bodyPr>
          <a:lstStyle/>
          <a:p>
            <a:pPr algn="just">
              <a:buClr>
                <a:srgbClr val="000000"/>
              </a:buClr>
              <a:buSzPts val="1600"/>
            </a:pP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Кеңес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төрағасы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-RU" sz="1100" b="1" dirty="0" err="1">
                <a:latin typeface="Arial"/>
                <a:ea typeface="Arial"/>
                <a:cs typeface="Arial"/>
                <a:sym typeface="Arial"/>
              </a:rPr>
              <a:t>Қазақстан</a:t>
            </a:r>
            <a:r>
              <a:rPr lang="ru-RU" sz="11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dirty="0" err="1">
                <a:latin typeface="Arial"/>
                <a:ea typeface="Arial"/>
                <a:cs typeface="Arial"/>
                <a:sym typeface="Arial"/>
              </a:rPr>
              <a:t>Республикасының</a:t>
            </a:r>
            <a:r>
              <a:rPr lang="ru-RU" sz="11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dirty="0" err="1" smtClean="0">
                <a:latin typeface="Arial"/>
                <a:ea typeface="Arial"/>
                <a:cs typeface="Arial"/>
                <a:sym typeface="Arial"/>
              </a:rPr>
              <a:t>Президенті</a:t>
            </a:r>
            <a:r>
              <a:rPr lang="ru-RU" sz="11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100" dirty="0" err="1" smtClean="0">
                <a:latin typeface="Arial"/>
                <a:ea typeface="Arial"/>
                <a:cs typeface="Arial"/>
                <a:sym typeface="Arial"/>
              </a:rPr>
              <a:t>Кеңестің</a:t>
            </a:r>
            <a:r>
              <a:rPr lang="ru-RU" sz="11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жұмыс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органы: </a:t>
            </a:r>
            <a:r>
              <a:rPr lang="ru-RU" sz="1100" b="1" dirty="0">
                <a:latin typeface="Arial"/>
                <a:ea typeface="Arial"/>
                <a:cs typeface="Arial"/>
                <a:sym typeface="Arial"/>
              </a:rPr>
              <a:t>ҚР СІМ </a:t>
            </a:r>
            <a:r>
              <a:rPr lang="ru-RU" sz="1100" b="1" dirty="0" err="1">
                <a:latin typeface="Arial"/>
                <a:ea typeface="Arial"/>
                <a:cs typeface="Arial"/>
                <a:sym typeface="Arial"/>
              </a:rPr>
              <a:t>Инвестициялар</a:t>
            </a:r>
            <a:r>
              <a:rPr lang="ru-RU" sz="11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b="1" dirty="0" err="1" smtClean="0">
                <a:latin typeface="Arial"/>
                <a:ea typeface="Arial"/>
                <a:cs typeface="Arial"/>
                <a:sym typeface="Arial"/>
              </a:rPr>
              <a:t>комитеті</a:t>
            </a:r>
            <a:r>
              <a:rPr lang="ru-RU" sz="11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just">
              <a:buClr>
                <a:srgbClr val="000000"/>
              </a:buClr>
              <a:buSzPts val="1600"/>
            </a:pPr>
            <a:r>
              <a:rPr lang="ru-RU" sz="1100" dirty="0" err="1" smtClean="0">
                <a:latin typeface="Arial"/>
                <a:ea typeface="Arial"/>
                <a:cs typeface="Arial"/>
                <a:sym typeface="Arial"/>
              </a:rPr>
              <a:t>Негізгі</a:t>
            </a:r>
            <a:r>
              <a:rPr lang="ru-RU" sz="11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міндет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: ҚР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саясатының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негізгі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бағыттарын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анықтау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бойынша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ұсыныстар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мен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ұсыныстар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әзірлеу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; </a:t>
            </a:r>
            <a:endParaRPr lang="ru-RU" sz="1100" dirty="0" smtClean="0"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rgbClr val="000000"/>
              </a:buClr>
              <a:buSzPts val="1600"/>
            </a:pPr>
            <a:r>
              <a:rPr lang="ru-RU" sz="1100" dirty="0" smtClean="0">
                <a:latin typeface="Arial"/>
                <a:ea typeface="Arial"/>
                <a:cs typeface="Arial"/>
                <a:sym typeface="Arial"/>
              </a:rPr>
              <a:t>ҚР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климатты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жақсарту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, ҚР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Инвестициялар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туралы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Нормативтік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құқықтық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базасын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жетілдіру.Кеңестің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дербес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құрамын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ҚР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Президенті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  <a:sym typeface="Arial"/>
              </a:rPr>
              <a:t>бекітеді</a:t>
            </a:r>
            <a:r>
              <a:rPr lang="ru-RU" sz="1100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1"/>
          <p:cNvSpPr/>
          <p:nvPr/>
        </p:nvSpPr>
        <p:spPr>
          <a:xfrm>
            <a:off x="9839" y="3579282"/>
            <a:ext cx="5277636" cy="1396742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</a:rPr>
              <a:t>ИНВЕСТИЦИЯЛЫҚ АХУАЛДЫ ЖАҚСАРТУ ЖӨНІНДЕГІ </a:t>
            </a:r>
            <a:r>
              <a:rPr lang="ru-RU" sz="2000" b="1" dirty="0" smtClean="0">
                <a:ea typeface="Arial"/>
                <a:cs typeface="Arial"/>
              </a:rPr>
              <a:t>КЕҢЕС (ИХЖЖ) - </a:t>
            </a:r>
            <a:r>
              <a:rPr lang="ru-RU" sz="2000" i="1" dirty="0" err="1">
                <a:ea typeface="Arial"/>
                <a:cs typeface="Arial"/>
              </a:rPr>
              <a:t>Қазақстан</a:t>
            </a:r>
            <a:r>
              <a:rPr lang="ru-RU" sz="2000" i="1" dirty="0">
                <a:ea typeface="Arial"/>
                <a:cs typeface="Arial"/>
              </a:rPr>
              <a:t> </a:t>
            </a:r>
            <a:r>
              <a:rPr lang="ru-RU" sz="2000" i="1" dirty="0" err="1">
                <a:ea typeface="Arial"/>
                <a:cs typeface="Arial"/>
              </a:rPr>
              <a:t>Республикасы</a:t>
            </a:r>
            <a:r>
              <a:rPr lang="ru-RU" sz="2000" i="1" dirty="0">
                <a:ea typeface="Arial"/>
                <a:cs typeface="Arial"/>
              </a:rPr>
              <a:t> </a:t>
            </a:r>
            <a:r>
              <a:rPr lang="ru-RU" sz="2000" i="1" dirty="0" err="1">
                <a:ea typeface="Arial"/>
                <a:cs typeface="Arial"/>
              </a:rPr>
              <a:t>Үкіметінің</a:t>
            </a:r>
            <a:r>
              <a:rPr lang="ru-RU" sz="2000" i="1" dirty="0">
                <a:ea typeface="Arial"/>
                <a:cs typeface="Arial"/>
              </a:rPr>
              <a:t> </a:t>
            </a:r>
            <a:r>
              <a:rPr lang="ru-RU" sz="2000" i="1" dirty="0" err="1">
                <a:ea typeface="Arial"/>
                <a:cs typeface="Arial"/>
              </a:rPr>
              <a:t>жанындағы</a:t>
            </a:r>
            <a:r>
              <a:rPr lang="ru-RU" sz="2000" i="1" dirty="0">
                <a:ea typeface="Arial"/>
                <a:cs typeface="Arial"/>
              </a:rPr>
              <a:t> </a:t>
            </a:r>
            <a:r>
              <a:rPr lang="ru-RU" sz="2000" i="1" dirty="0" err="1">
                <a:ea typeface="Arial"/>
                <a:cs typeface="Arial"/>
              </a:rPr>
              <a:t>консультациялық-кеңесші</a:t>
            </a:r>
            <a:r>
              <a:rPr lang="ru-RU" sz="2000" i="1" dirty="0">
                <a:ea typeface="Arial"/>
                <a:cs typeface="Arial"/>
              </a:rPr>
              <a:t> орган</a:t>
            </a:r>
            <a:endParaRPr sz="2000" i="1" dirty="0"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"/>
          <p:cNvSpPr/>
          <p:nvPr/>
        </p:nvSpPr>
        <p:spPr>
          <a:xfrm>
            <a:off x="-1" y="2026905"/>
            <a:ext cx="5265609" cy="1432884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</a:rPr>
              <a:t>ИНВЕСТИЦИЯЛАР ТАРТУ МӘСЕЛЕЛЕРІ ЖӨНІНДЕГІ ҮЙЛЕСТІРУ КЕҢЕСІ</a:t>
            </a:r>
            <a:r>
              <a:rPr lang="ru-RU" sz="2000" i="1" dirty="0">
                <a:ea typeface="Arial"/>
                <a:cs typeface="Arial"/>
              </a:rPr>
              <a:t>– </a:t>
            </a:r>
            <a:r>
              <a:rPr lang="ru-RU" sz="2000" i="1" dirty="0" err="1">
                <a:ea typeface="Arial"/>
                <a:cs typeface="Arial"/>
              </a:rPr>
              <a:t>Қазақстан</a:t>
            </a:r>
            <a:r>
              <a:rPr lang="ru-RU" sz="2000" i="1" dirty="0">
                <a:ea typeface="Arial"/>
                <a:cs typeface="Arial"/>
              </a:rPr>
              <a:t> </a:t>
            </a:r>
            <a:r>
              <a:rPr lang="ru-RU" sz="2000" i="1" dirty="0" err="1">
                <a:ea typeface="Arial"/>
                <a:cs typeface="Arial"/>
              </a:rPr>
              <a:t>Республикасы</a:t>
            </a:r>
            <a:r>
              <a:rPr lang="ru-RU" sz="2000" i="1" dirty="0">
                <a:ea typeface="Arial"/>
                <a:cs typeface="Arial"/>
              </a:rPr>
              <a:t> </a:t>
            </a:r>
            <a:r>
              <a:rPr lang="ru-RU" sz="2000" i="1" dirty="0" err="1">
                <a:ea typeface="Arial"/>
                <a:cs typeface="Arial"/>
              </a:rPr>
              <a:t>Үкіметінің</a:t>
            </a:r>
            <a:r>
              <a:rPr lang="ru-RU" sz="2000" i="1" dirty="0">
                <a:ea typeface="Arial"/>
                <a:cs typeface="Arial"/>
              </a:rPr>
              <a:t> </a:t>
            </a:r>
            <a:r>
              <a:rPr lang="ru-RU" sz="2000" i="1" dirty="0" err="1">
                <a:ea typeface="Arial"/>
                <a:cs typeface="Arial"/>
              </a:rPr>
              <a:t>жанындағы</a:t>
            </a:r>
            <a:r>
              <a:rPr lang="ru-RU" sz="2000" i="1" dirty="0">
                <a:ea typeface="Arial"/>
                <a:cs typeface="Arial"/>
              </a:rPr>
              <a:t> </a:t>
            </a:r>
            <a:r>
              <a:rPr lang="ru-RU" sz="2000" i="1" dirty="0" err="1">
                <a:ea typeface="Arial"/>
                <a:cs typeface="Arial"/>
              </a:rPr>
              <a:t>консультациялық-кеңесші</a:t>
            </a:r>
            <a:r>
              <a:rPr lang="ru-RU" sz="2000" i="1" dirty="0">
                <a:ea typeface="Arial"/>
                <a:cs typeface="Arial"/>
              </a:rPr>
              <a:t> орган</a:t>
            </a:r>
            <a:endParaRPr sz="2000" i="1" dirty="0"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1"/>
          <p:cNvSpPr/>
          <p:nvPr/>
        </p:nvSpPr>
        <p:spPr>
          <a:xfrm>
            <a:off x="5347988" y="2558480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1"/>
          <p:cNvSpPr/>
          <p:nvPr/>
        </p:nvSpPr>
        <p:spPr>
          <a:xfrm>
            <a:off x="5347988" y="3989616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5971230" y="1465275"/>
            <a:ext cx="6220770" cy="16117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t" anchorCtr="0">
            <a:noAutofit/>
          </a:bodyPr>
          <a:lstStyle/>
          <a:p>
            <a:r>
              <a:rPr lang="ru-RU" sz="1100" dirty="0" err="1">
                <a:latin typeface="Arial"/>
                <a:ea typeface="Arial"/>
                <a:cs typeface="Arial"/>
              </a:rPr>
              <a:t>Төраға</a:t>
            </a:r>
            <a:r>
              <a:rPr lang="ru-RU" sz="1100" dirty="0">
                <a:latin typeface="Arial"/>
                <a:ea typeface="Arial"/>
                <a:cs typeface="Arial"/>
              </a:rPr>
              <a:t>: </a:t>
            </a:r>
            <a:r>
              <a:rPr lang="ru-RU" sz="1100" b="1" dirty="0">
                <a:latin typeface="Arial"/>
                <a:ea typeface="Arial"/>
                <a:cs typeface="Arial"/>
              </a:rPr>
              <a:t>ҚР </a:t>
            </a:r>
            <a:r>
              <a:rPr lang="ru-RU" sz="1100" b="1" dirty="0" smtClean="0">
                <a:latin typeface="Arial"/>
                <a:ea typeface="Arial"/>
                <a:cs typeface="Arial"/>
              </a:rPr>
              <a:t>ПРЕМЬЕР-</a:t>
            </a:r>
            <a:r>
              <a:rPr lang="ru-RU" sz="1100" b="1" dirty="0" err="1" smtClean="0">
                <a:latin typeface="Arial"/>
                <a:ea typeface="Arial"/>
                <a:cs typeface="Arial"/>
              </a:rPr>
              <a:t>Министрі</a:t>
            </a:r>
            <a:endParaRPr lang="ru-RU" sz="1100" b="1" dirty="0" smtClean="0">
              <a:latin typeface="Arial"/>
              <a:ea typeface="Arial"/>
              <a:cs typeface="Arial"/>
            </a:endParaRPr>
          </a:p>
          <a:p>
            <a:r>
              <a:rPr lang="ru-RU" sz="1100" dirty="0" err="1" smtClean="0">
                <a:latin typeface="Arial"/>
                <a:ea typeface="Arial"/>
                <a:cs typeface="Arial"/>
              </a:rPr>
              <a:t>Жұмыс</a:t>
            </a:r>
            <a:r>
              <a:rPr lang="ru-RU" sz="11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100" dirty="0">
                <a:latin typeface="Arial"/>
                <a:ea typeface="Arial"/>
                <a:cs typeface="Arial"/>
              </a:rPr>
              <a:t>органы: </a:t>
            </a:r>
            <a:r>
              <a:rPr lang="ru-RU" sz="1100" b="1" dirty="0" smtClean="0">
                <a:latin typeface="Arial"/>
                <a:ea typeface="Arial"/>
                <a:cs typeface="Arial"/>
              </a:rPr>
              <a:t>ҚР </a:t>
            </a:r>
            <a:r>
              <a:rPr lang="ru-RU" sz="1100" b="1" dirty="0" err="1">
                <a:latin typeface="Arial"/>
                <a:ea typeface="Arial"/>
                <a:cs typeface="Arial"/>
              </a:rPr>
              <a:t>Ұлттық</a:t>
            </a:r>
            <a:r>
              <a:rPr lang="ru-RU" sz="1100" b="1" dirty="0">
                <a:latin typeface="Arial"/>
                <a:ea typeface="Arial"/>
                <a:cs typeface="Arial"/>
              </a:rPr>
              <a:t> экономика </a:t>
            </a:r>
            <a:r>
              <a:rPr lang="ru-RU" sz="1100" b="1" dirty="0" err="1" smtClean="0">
                <a:latin typeface="Arial"/>
                <a:ea typeface="Arial"/>
                <a:cs typeface="Arial"/>
              </a:rPr>
              <a:t>министрлігі</a:t>
            </a:r>
            <a:endParaRPr lang="ru-RU" sz="1100" b="1" dirty="0" smtClean="0">
              <a:latin typeface="Arial"/>
              <a:ea typeface="Arial"/>
              <a:cs typeface="Arial"/>
            </a:endParaRPr>
          </a:p>
          <a:p>
            <a:r>
              <a:rPr lang="ru-RU" sz="1100" dirty="0" err="1" smtClean="0">
                <a:latin typeface="Arial"/>
                <a:ea typeface="Arial"/>
                <a:cs typeface="Arial"/>
              </a:rPr>
              <a:t>Мақсаты</a:t>
            </a:r>
            <a:r>
              <a:rPr lang="ru-RU" sz="1100" dirty="0">
                <a:latin typeface="Arial"/>
                <a:ea typeface="Arial"/>
                <a:cs typeface="Arial"/>
              </a:rPr>
              <a:t>: ҚР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инвестициялар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тарту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мәселелері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бойынша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ұсыныстар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әзірлеу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Міндеттер</a:t>
            </a:r>
            <a:r>
              <a:rPr lang="ru-RU" sz="1100" dirty="0">
                <a:latin typeface="Arial"/>
                <a:ea typeface="Arial"/>
                <a:cs typeface="Arial"/>
              </a:rPr>
              <a:t>: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ахуалды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жақсарту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Қазақстан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Республикасының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орталық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мемлекеттік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жергілікті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атқарушы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органдарының</a:t>
            </a:r>
            <a:r>
              <a:rPr lang="ru-RU" sz="1100" dirty="0">
                <a:latin typeface="Arial"/>
                <a:ea typeface="Arial"/>
                <a:cs typeface="Arial"/>
              </a:rPr>
              <a:t>, </a:t>
            </a:r>
            <a:r>
              <a:rPr lang="ru-RU" sz="1100" dirty="0" err="1">
                <a:latin typeface="Arial"/>
                <a:ea typeface="Arial"/>
                <a:cs typeface="Arial"/>
              </a:rPr>
              <a:t>квазимемлекеттік</a:t>
            </a:r>
            <a:r>
              <a:rPr lang="ru-RU" sz="1100" dirty="0">
                <a:latin typeface="Arial"/>
                <a:ea typeface="Arial"/>
                <a:cs typeface="Arial"/>
              </a:rPr>
              <a:t> сектор </a:t>
            </a:r>
            <a:r>
              <a:rPr lang="ru-RU" sz="1100" dirty="0" err="1">
                <a:latin typeface="Arial"/>
                <a:ea typeface="Arial"/>
                <a:cs typeface="Arial"/>
              </a:rPr>
              <a:t>субъектілерінің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инвестицияларды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тарту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мәселелерінде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өзара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іс-қимылының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тиімділігін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арттыру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бойынша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ұсыныстар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әзірлеу</a:t>
            </a:r>
            <a:r>
              <a:rPr lang="ru-RU" sz="1100" dirty="0" smtClean="0">
                <a:latin typeface="Arial"/>
                <a:ea typeface="Arial"/>
                <a:cs typeface="Arial"/>
              </a:rPr>
              <a:t>;</a:t>
            </a:r>
          </a:p>
          <a:p>
            <a:r>
              <a:rPr lang="ru-RU" sz="1100" dirty="0" err="1" smtClean="0">
                <a:latin typeface="Arial"/>
                <a:ea typeface="Arial"/>
                <a:cs typeface="Arial"/>
              </a:rPr>
              <a:t>Құрамы</a:t>
            </a:r>
            <a:r>
              <a:rPr lang="ru-RU" sz="1100" dirty="0">
                <a:latin typeface="Arial"/>
                <a:ea typeface="Arial"/>
                <a:cs typeface="Arial"/>
              </a:rPr>
              <a:t>: АҚ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ұлттық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компаниялардың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 smtClean="0">
                <a:latin typeface="Arial"/>
                <a:ea typeface="Arial"/>
                <a:cs typeface="Arial"/>
              </a:rPr>
              <a:t>басшылары</a:t>
            </a:r>
            <a:r>
              <a:rPr lang="ru-RU" sz="11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 smtClean="0">
                <a:latin typeface="Arial"/>
                <a:ea typeface="Arial"/>
                <a:cs typeface="Arial"/>
              </a:rPr>
              <a:t>Отырыстар</a:t>
            </a:r>
            <a:r>
              <a:rPr lang="ru-RU" sz="11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қажеттілігіне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қарай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өткізіледі</a:t>
            </a:r>
            <a:r>
              <a:rPr lang="ru-RU" sz="1200" dirty="0">
                <a:latin typeface="Arial"/>
                <a:ea typeface="Arial"/>
                <a:cs typeface="Arial"/>
              </a:rPr>
              <a:t/>
            </a:r>
            <a:br>
              <a:rPr lang="ru-RU" sz="1200" dirty="0">
                <a:latin typeface="Arial"/>
                <a:ea typeface="Arial"/>
                <a:cs typeface="Arial"/>
              </a:rPr>
            </a:br>
            <a:endParaRPr lang="ru-RU" sz="1200" dirty="0">
              <a:latin typeface="Arial"/>
              <a:ea typeface="Arial"/>
              <a:cs typeface="Arial"/>
            </a:endParaRPr>
          </a:p>
          <a:p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35" name="Google Shape;135;p11"/>
          <p:cNvSpPr txBox="1"/>
          <p:nvPr/>
        </p:nvSpPr>
        <p:spPr>
          <a:xfrm>
            <a:off x="5894025" y="3076975"/>
            <a:ext cx="6297976" cy="205688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t" anchorCtr="0">
            <a:noAutofit/>
          </a:bodyPr>
          <a:lstStyle/>
          <a:p>
            <a:pPr algn="just"/>
            <a:r>
              <a:rPr lang="ru-RU" sz="1100" dirty="0" err="1">
                <a:latin typeface="Arial"/>
                <a:ea typeface="Arial"/>
                <a:cs typeface="Arial"/>
              </a:rPr>
              <a:t>Төраға</a:t>
            </a:r>
            <a:r>
              <a:rPr lang="ru-RU" sz="1100" dirty="0">
                <a:latin typeface="Arial"/>
                <a:ea typeface="Arial"/>
                <a:cs typeface="Arial"/>
              </a:rPr>
              <a:t>: </a:t>
            </a:r>
            <a:r>
              <a:rPr lang="ru-RU" sz="1100" b="1" dirty="0">
                <a:latin typeface="Arial"/>
                <a:ea typeface="Arial"/>
                <a:cs typeface="Arial"/>
              </a:rPr>
              <a:t>ҚР </a:t>
            </a:r>
            <a:r>
              <a:rPr lang="ru-RU" sz="1100" b="1" dirty="0" smtClean="0">
                <a:latin typeface="Arial"/>
                <a:ea typeface="Arial"/>
                <a:cs typeface="Arial"/>
              </a:rPr>
              <a:t>ПРЕМЬЕР-</a:t>
            </a:r>
            <a:r>
              <a:rPr lang="ru-RU" sz="1100" b="1" dirty="0" err="1" smtClean="0">
                <a:latin typeface="Arial"/>
                <a:ea typeface="Arial"/>
                <a:cs typeface="Arial"/>
              </a:rPr>
              <a:t>Министрі</a:t>
            </a:r>
            <a:endParaRPr lang="ru-RU" sz="1100" b="1" dirty="0" smtClean="0">
              <a:latin typeface="Arial"/>
              <a:ea typeface="Arial"/>
              <a:cs typeface="Arial"/>
            </a:endParaRPr>
          </a:p>
          <a:p>
            <a:pPr algn="just"/>
            <a:r>
              <a:rPr lang="ru-RU" sz="1100" dirty="0" err="1" smtClean="0">
                <a:latin typeface="Arial"/>
                <a:ea typeface="Arial"/>
                <a:cs typeface="Arial"/>
              </a:rPr>
              <a:t>Жұмыс</a:t>
            </a:r>
            <a:r>
              <a:rPr lang="ru-RU" sz="11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100" dirty="0">
                <a:latin typeface="Arial"/>
                <a:ea typeface="Arial"/>
                <a:cs typeface="Arial"/>
              </a:rPr>
              <a:t>органы: </a:t>
            </a:r>
            <a:r>
              <a:rPr lang="ru-RU" sz="1100" b="1" dirty="0" err="1">
                <a:latin typeface="Arial"/>
                <a:ea typeface="Arial"/>
                <a:cs typeface="Arial"/>
              </a:rPr>
              <a:t>Ұлттық</a:t>
            </a:r>
            <a:r>
              <a:rPr lang="ru-RU" sz="1100" b="1" dirty="0">
                <a:latin typeface="Arial"/>
                <a:ea typeface="Arial"/>
                <a:cs typeface="Arial"/>
              </a:rPr>
              <a:t> экономика </a:t>
            </a:r>
            <a:r>
              <a:rPr lang="ru-RU" sz="1100" b="1" dirty="0" err="1" smtClean="0">
                <a:latin typeface="Arial"/>
                <a:ea typeface="Arial"/>
                <a:cs typeface="Arial"/>
              </a:rPr>
              <a:t>министрлігі</a:t>
            </a:r>
            <a:endParaRPr lang="ru-RU" sz="1100" b="1" dirty="0" smtClean="0">
              <a:latin typeface="Arial"/>
              <a:ea typeface="Arial"/>
              <a:cs typeface="Arial"/>
            </a:endParaRPr>
          </a:p>
          <a:p>
            <a:pPr algn="just"/>
            <a:r>
              <a:rPr lang="ru-RU" sz="11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Мақсаты</a:t>
            </a:r>
            <a:r>
              <a:rPr lang="ru-RU" sz="1100" dirty="0">
                <a:latin typeface="Arial"/>
                <a:ea typeface="Arial"/>
                <a:cs typeface="Arial"/>
              </a:rPr>
              <a:t>: ҚР </a:t>
            </a:r>
            <a:r>
              <a:rPr lang="ru-RU" sz="1100" dirty="0" err="1">
                <a:latin typeface="Arial"/>
                <a:ea typeface="Arial"/>
                <a:cs typeface="Arial"/>
              </a:rPr>
              <a:t>Бірыңғай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саясатын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іске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асыру</a:t>
            </a:r>
            <a:r>
              <a:rPr lang="ru-RU" sz="1100" dirty="0">
                <a:latin typeface="Arial"/>
                <a:ea typeface="Arial"/>
                <a:cs typeface="Arial"/>
              </a:rPr>
              <a:t>, </a:t>
            </a:r>
            <a:r>
              <a:rPr lang="ru-RU" sz="1100" dirty="0" err="1">
                <a:latin typeface="Arial"/>
                <a:ea typeface="Arial"/>
                <a:cs typeface="Arial"/>
              </a:rPr>
              <a:t>отандық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шетелдік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инвестицияларды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тартуға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тиімді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пайдалануға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жәрдемдесуМіндеттері</a:t>
            </a:r>
            <a:r>
              <a:rPr lang="ru-RU" sz="1100" dirty="0">
                <a:latin typeface="Arial"/>
                <a:ea typeface="Arial"/>
                <a:cs typeface="Arial"/>
              </a:rPr>
              <a:t>: </a:t>
            </a:r>
            <a:r>
              <a:rPr lang="ru-RU" sz="1100" dirty="0" err="1">
                <a:latin typeface="Arial"/>
                <a:ea typeface="Arial"/>
                <a:cs typeface="Arial"/>
              </a:rPr>
              <a:t>Экономикалық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Ынтымақтастық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Ұйымы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елдерінің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тәжірибесін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саясат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Қазақстан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Республикасының</a:t>
            </a:r>
            <a:r>
              <a:rPr lang="ru-RU" sz="1100" dirty="0">
                <a:latin typeface="Arial"/>
                <a:ea typeface="Arial"/>
                <a:cs typeface="Arial"/>
              </a:rPr>
              <a:t> даму </a:t>
            </a:r>
            <a:r>
              <a:rPr lang="ru-RU" sz="1100" dirty="0" err="1">
                <a:latin typeface="Arial"/>
                <a:ea typeface="Arial"/>
                <a:cs typeface="Arial"/>
              </a:rPr>
              <a:t>басымдықтарын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ескере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отырып</a:t>
            </a:r>
            <a:r>
              <a:rPr lang="ru-RU" sz="1100" dirty="0">
                <a:latin typeface="Arial"/>
                <a:ea typeface="Arial"/>
                <a:cs typeface="Arial"/>
              </a:rPr>
              <a:t>,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қызметті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дамытудың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бірыңғай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стратегиясын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айқындау</a:t>
            </a:r>
            <a:r>
              <a:rPr lang="ru-RU" sz="1100" dirty="0">
                <a:latin typeface="Arial"/>
                <a:ea typeface="Arial"/>
                <a:cs typeface="Arial"/>
              </a:rPr>
              <a:t>; ҚР-да </a:t>
            </a:r>
            <a:r>
              <a:rPr lang="ru-RU" sz="1100" dirty="0" err="1">
                <a:latin typeface="Arial"/>
                <a:ea typeface="Arial"/>
                <a:cs typeface="Arial"/>
              </a:rPr>
              <a:t>қолайлы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ахуал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құру</a:t>
            </a:r>
            <a:r>
              <a:rPr lang="ru-RU" sz="1100" dirty="0">
                <a:latin typeface="Arial"/>
                <a:ea typeface="Arial"/>
                <a:cs typeface="Arial"/>
              </a:rPr>
              <a:t>, </a:t>
            </a:r>
            <a:r>
              <a:rPr lang="ru-RU" sz="1100" dirty="0" err="1">
                <a:latin typeface="Arial"/>
                <a:ea typeface="Arial"/>
                <a:cs typeface="Arial"/>
              </a:rPr>
              <a:t>оның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ішінде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шетелдік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инвесторлардың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құқықтары</a:t>
            </a:r>
            <a:r>
              <a:rPr lang="ru-RU" sz="1100" dirty="0">
                <a:latin typeface="Arial"/>
                <a:ea typeface="Arial"/>
                <a:cs typeface="Arial"/>
              </a:rPr>
              <a:t> мен </a:t>
            </a:r>
            <a:r>
              <a:rPr lang="ru-RU" sz="1100" dirty="0" err="1">
                <a:latin typeface="Arial"/>
                <a:ea typeface="Arial"/>
                <a:cs typeface="Arial"/>
              </a:rPr>
              <a:t>мүдделерін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қорғау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саясатқа</a:t>
            </a:r>
            <a:r>
              <a:rPr lang="ru-RU" sz="1100" dirty="0">
                <a:latin typeface="Arial"/>
                <a:ea typeface="Arial"/>
                <a:cs typeface="Arial"/>
              </a:rPr>
              <a:t>, </a:t>
            </a:r>
            <a:r>
              <a:rPr lang="ru-RU" sz="1100" dirty="0" err="1">
                <a:latin typeface="Arial"/>
                <a:ea typeface="Arial"/>
                <a:cs typeface="Arial"/>
              </a:rPr>
              <a:t>салық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кеден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заңнамаларына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қатысты</a:t>
            </a:r>
            <a:r>
              <a:rPr lang="ru-RU" sz="1100" dirty="0">
                <a:latin typeface="Arial"/>
                <a:ea typeface="Arial"/>
                <a:cs typeface="Arial"/>
              </a:rPr>
              <a:t> ҚР </a:t>
            </a:r>
            <a:r>
              <a:rPr lang="ru-RU" sz="1100" dirty="0" err="1">
                <a:latin typeface="Arial"/>
                <a:ea typeface="Arial"/>
                <a:cs typeface="Arial"/>
              </a:rPr>
              <a:t>нормативтік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құқықтық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базасын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жетілдіру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бойынша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ұсыныстар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әзірлеу</a:t>
            </a:r>
            <a:r>
              <a:rPr lang="ru-RU" sz="1100" dirty="0">
                <a:latin typeface="Arial"/>
                <a:ea typeface="Arial"/>
                <a:cs typeface="Arial"/>
              </a:rPr>
              <a:t>;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Қазақстан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Республикасы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экономикасының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өңдеуші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секторына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инвестициялауды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тежейтін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проблемаларды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шешудің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ықтимал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жолдарын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талдау</a:t>
            </a:r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1"/>
          <p:cNvSpPr/>
          <p:nvPr/>
        </p:nvSpPr>
        <p:spPr>
          <a:xfrm>
            <a:off x="41990" y="442506"/>
            <a:ext cx="5229632" cy="14582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ШЕТЕЛДІК ИНВЕСТОРЛАР </a:t>
            </a:r>
            <a:r>
              <a:rPr lang="ru-RU" sz="2000" b="1" dirty="0" smtClean="0">
                <a:ea typeface="Arial"/>
                <a:cs typeface="Arial"/>
                <a:sym typeface="Arial"/>
              </a:rPr>
              <a:t>КЕҢЕСІ</a:t>
            </a:r>
          </a:p>
          <a:p>
            <a:pPr marL="11516" algn="just">
              <a:buClr>
                <a:srgbClr val="E74823"/>
              </a:buClr>
              <a:buSzPts val="1600"/>
            </a:pPr>
            <a:r>
              <a:rPr lang="ru-RU" sz="2000" i="1" dirty="0" err="1">
                <a:ea typeface="Arial"/>
                <a:cs typeface="Arial"/>
                <a:sym typeface="Arial"/>
              </a:rPr>
              <a:t>Қазақстан</a:t>
            </a:r>
            <a:r>
              <a:rPr lang="ru-RU" sz="2000" i="1" dirty="0">
                <a:ea typeface="Arial"/>
                <a:cs typeface="Arial"/>
                <a:sym typeface="Arial"/>
              </a:rPr>
              <a:t> </a:t>
            </a:r>
            <a:r>
              <a:rPr lang="ru-RU" sz="2000" i="1" dirty="0" err="1">
                <a:ea typeface="Arial"/>
                <a:cs typeface="Arial"/>
                <a:sym typeface="Arial"/>
              </a:rPr>
              <a:t>Республикасы</a:t>
            </a:r>
            <a:r>
              <a:rPr lang="ru-RU" sz="2000" i="1" dirty="0">
                <a:ea typeface="Arial"/>
                <a:cs typeface="Arial"/>
                <a:sym typeface="Arial"/>
              </a:rPr>
              <a:t> </a:t>
            </a:r>
            <a:r>
              <a:rPr lang="ru-RU" sz="2000" i="1" dirty="0" err="1">
                <a:ea typeface="Arial"/>
                <a:cs typeface="Arial"/>
                <a:sym typeface="Arial"/>
              </a:rPr>
              <a:t>Президентінің</a:t>
            </a:r>
            <a:r>
              <a:rPr lang="ru-RU" sz="2000" i="1" dirty="0">
                <a:ea typeface="Arial"/>
                <a:cs typeface="Arial"/>
                <a:sym typeface="Arial"/>
              </a:rPr>
              <a:t> </a:t>
            </a:r>
            <a:r>
              <a:rPr lang="ru-RU" sz="2000" i="1" dirty="0" err="1">
                <a:ea typeface="Arial"/>
                <a:cs typeface="Arial"/>
                <a:sym typeface="Arial"/>
              </a:rPr>
              <a:t>жанындағы</a:t>
            </a:r>
            <a:r>
              <a:rPr lang="ru-RU" sz="2000" i="1" dirty="0">
                <a:ea typeface="Arial"/>
                <a:cs typeface="Arial"/>
                <a:sym typeface="Arial"/>
              </a:rPr>
              <a:t> </a:t>
            </a:r>
            <a:r>
              <a:rPr lang="ru-RU" sz="2000" i="1" dirty="0" err="1">
                <a:ea typeface="Arial"/>
                <a:cs typeface="Arial"/>
                <a:sym typeface="Arial"/>
              </a:rPr>
              <a:t>консультативтік</a:t>
            </a:r>
            <a:r>
              <a:rPr lang="ru-RU" sz="2000" i="1" dirty="0">
                <a:ea typeface="Arial"/>
                <a:cs typeface="Arial"/>
                <a:sym typeface="Arial"/>
              </a:rPr>
              <a:t> - </a:t>
            </a:r>
            <a:r>
              <a:rPr lang="ru-RU" sz="2000" i="1" dirty="0" err="1">
                <a:ea typeface="Arial"/>
                <a:cs typeface="Arial"/>
                <a:sym typeface="Arial"/>
              </a:rPr>
              <a:t>кеңесші</a:t>
            </a:r>
            <a:r>
              <a:rPr lang="ru-RU" sz="2000" i="1" dirty="0">
                <a:ea typeface="Arial"/>
                <a:cs typeface="Arial"/>
                <a:sym typeface="Arial"/>
              </a:rPr>
              <a:t> орган</a:t>
            </a:r>
            <a:endParaRPr sz="2000" i="1" dirty="0">
              <a:ea typeface="Arial"/>
              <a:cs typeface="Arial"/>
              <a:sym typeface="Arial"/>
            </a:endParaRPr>
          </a:p>
        </p:txBody>
      </p:sp>
      <p:sp>
        <p:nvSpPr>
          <p:cNvPr id="14" name="Google Shape;126;p11"/>
          <p:cNvSpPr/>
          <p:nvPr/>
        </p:nvSpPr>
        <p:spPr>
          <a:xfrm>
            <a:off x="-23697" y="5039255"/>
            <a:ext cx="5634681" cy="1630781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 err="1">
                <a:ea typeface="Arial"/>
                <a:cs typeface="Arial"/>
              </a:rPr>
              <a:t>Инвесторларды</a:t>
            </a:r>
            <a:r>
              <a:rPr lang="ru-RU" sz="2000" b="1" dirty="0">
                <a:ea typeface="Arial"/>
                <a:cs typeface="Arial"/>
              </a:rPr>
              <a:t> </a:t>
            </a:r>
            <a:r>
              <a:rPr lang="ru-RU" sz="2000" b="1" dirty="0" err="1">
                <a:ea typeface="Arial"/>
                <a:cs typeface="Arial"/>
              </a:rPr>
              <a:t>тарту</a:t>
            </a:r>
            <a:r>
              <a:rPr lang="ru-RU" sz="2000" b="1" dirty="0">
                <a:ea typeface="Arial"/>
                <a:cs typeface="Arial"/>
              </a:rPr>
              <a:t> </a:t>
            </a:r>
            <a:r>
              <a:rPr lang="ru-RU" sz="2000" b="1" dirty="0" err="1">
                <a:ea typeface="Arial"/>
                <a:cs typeface="Arial"/>
              </a:rPr>
              <a:t>мәселелері</a:t>
            </a:r>
            <a:r>
              <a:rPr lang="ru-RU" sz="2000" b="1" dirty="0">
                <a:ea typeface="Arial"/>
                <a:cs typeface="Arial"/>
              </a:rPr>
              <a:t> </a:t>
            </a:r>
            <a:r>
              <a:rPr lang="ru-RU" sz="2000" b="1" dirty="0" err="1">
                <a:ea typeface="Arial"/>
                <a:cs typeface="Arial"/>
              </a:rPr>
              <a:t>жөніндегі</a:t>
            </a:r>
            <a:r>
              <a:rPr lang="ru-RU" sz="2000" b="1" dirty="0">
                <a:ea typeface="Arial"/>
                <a:cs typeface="Arial"/>
              </a:rPr>
              <a:t> </a:t>
            </a:r>
            <a:r>
              <a:rPr lang="ru-RU" sz="2000" b="1" dirty="0" err="1">
                <a:ea typeface="Arial"/>
                <a:cs typeface="Arial"/>
              </a:rPr>
              <a:t>инвестициялық</a:t>
            </a:r>
            <a:r>
              <a:rPr lang="ru-RU" sz="2000" b="1" dirty="0">
                <a:ea typeface="Arial"/>
                <a:cs typeface="Arial"/>
              </a:rPr>
              <a:t> ШТАБ - </a:t>
            </a:r>
            <a:r>
              <a:rPr lang="ru-RU" sz="2000" dirty="0" err="1">
                <a:ea typeface="Arial"/>
                <a:cs typeface="Arial"/>
              </a:rPr>
              <a:t>ведомствоаралық</a:t>
            </a:r>
            <a:r>
              <a:rPr lang="ru-RU" sz="2000" dirty="0">
                <a:ea typeface="Arial"/>
                <a:cs typeface="Arial"/>
              </a:rPr>
              <a:t> </a:t>
            </a:r>
            <a:r>
              <a:rPr lang="ru-RU" sz="2000" dirty="0" err="1">
                <a:ea typeface="Arial"/>
                <a:cs typeface="Arial"/>
              </a:rPr>
              <a:t>кеңес</a:t>
            </a:r>
            <a:r>
              <a:rPr lang="ru-RU" sz="2000" dirty="0">
                <a:ea typeface="Arial"/>
                <a:cs typeface="Arial"/>
              </a:rPr>
              <a:t> ҚР </a:t>
            </a:r>
            <a:r>
              <a:rPr lang="ru-RU" sz="2000" dirty="0" err="1">
                <a:ea typeface="Arial"/>
                <a:cs typeface="Arial"/>
              </a:rPr>
              <a:t>Сыртқы</a:t>
            </a:r>
            <a:r>
              <a:rPr lang="ru-RU" sz="2000" dirty="0">
                <a:ea typeface="Arial"/>
                <a:cs typeface="Arial"/>
              </a:rPr>
              <a:t> </a:t>
            </a:r>
            <a:r>
              <a:rPr lang="ru-RU" sz="2000" dirty="0" err="1">
                <a:ea typeface="Arial"/>
                <a:cs typeface="Arial"/>
              </a:rPr>
              <a:t>істер</a:t>
            </a:r>
            <a:r>
              <a:rPr lang="ru-RU" sz="2000" dirty="0">
                <a:ea typeface="Arial"/>
                <a:cs typeface="Arial"/>
              </a:rPr>
              <a:t> </a:t>
            </a:r>
            <a:r>
              <a:rPr lang="ru-RU" sz="2000" dirty="0" err="1">
                <a:ea typeface="Arial"/>
                <a:cs typeface="Arial"/>
              </a:rPr>
              <a:t>Министрлігі</a:t>
            </a:r>
            <a:r>
              <a:rPr lang="ru-RU" sz="2000" dirty="0">
                <a:ea typeface="Arial"/>
                <a:cs typeface="Arial"/>
              </a:rPr>
              <a:t> </a:t>
            </a:r>
            <a:r>
              <a:rPr lang="ru-RU" sz="2000" dirty="0" err="1">
                <a:ea typeface="Arial"/>
                <a:cs typeface="Arial"/>
              </a:rPr>
              <a:t>жанындағы</a:t>
            </a:r>
            <a:r>
              <a:rPr lang="ru-RU" sz="2000" dirty="0">
                <a:ea typeface="Arial"/>
                <a:cs typeface="Arial"/>
              </a:rPr>
              <a:t> </a:t>
            </a:r>
            <a:r>
              <a:rPr lang="ru-RU" sz="2000" dirty="0" err="1">
                <a:ea typeface="Arial"/>
                <a:cs typeface="Arial"/>
              </a:rPr>
              <a:t>консультативтік-кеңесші</a:t>
            </a:r>
            <a:r>
              <a:rPr lang="ru-RU" sz="2000" dirty="0">
                <a:ea typeface="Arial"/>
                <a:cs typeface="Arial"/>
              </a:rPr>
              <a:t> орган - ҚР </a:t>
            </a:r>
            <a:r>
              <a:rPr lang="ru-RU" sz="2000" dirty="0" err="1">
                <a:ea typeface="Arial"/>
                <a:cs typeface="Arial"/>
              </a:rPr>
              <a:t>Үкіметі</a:t>
            </a:r>
            <a:r>
              <a:rPr lang="ru-RU" sz="2000" dirty="0">
                <a:ea typeface="Arial"/>
                <a:cs typeface="Arial"/>
              </a:rPr>
              <a:t> </a:t>
            </a:r>
            <a:r>
              <a:rPr lang="ru-RU" sz="2000" dirty="0" err="1">
                <a:ea typeface="Arial"/>
                <a:cs typeface="Arial"/>
              </a:rPr>
              <a:t>жанындағы</a:t>
            </a:r>
            <a:r>
              <a:rPr lang="ru-RU" sz="2000" dirty="0">
                <a:ea typeface="Arial"/>
                <a:cs typeface="Arial"/>
              </a:rPr>
              <a:t> </a:t>
            </a:r>
            <a:r>
              <a:rPr lang="ru-RU" sz="2000" dirty="0" err="1">
                <a:ea typeface="Arial"/>
                <a:cs typeface="Arial"/>
              </a:rPr>
              <a:t>консультативтік-кеңесші</a:t>
            </a:r>
            <a:r>
              <a:rPr lang="ru-RU" sz="2000" dirty="0">
                <a:ea typeface="Arial"/>
                <a:cs typeface="Arial"/>
              </a:rPr>
              <a:t> орган</a:t>
            </a:r>
            <a:endParaRPr i="1" dirty="0">
              <a:ea typeface="Arial"/>
              <a:cs typeface="Arial"/>
              <a:sym typeface="Arial"/>
            </a:endParaRPr>
          </a:p>
        </p:txBody>
      </p:sp>
      <p:sp>
        <p:nvSpPr>
          <p:cNvPr id="15" name="Google Shape;135;p11"/>
          <p:cNvSpPr txBox="1"/>
          <p:nvPr/>
        </p:nvSpPr>
        <p:spPr>
          <a:xfrm>
            <a:off x="5873578" y="5133860"/>
            <a:ext cx="6318421" cy="172413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5305" tIns="47652" rIns="95305" bIns="47652" anchor="t" anchorCtr="0">
            <a:noAutofit/>
          </a:bodyPr>
          <a:lstStyle/>
          <a:p>
            <a:pPr algn="just"/>
            <a:r>
              <a:rPr lang="ru-RU" sz="1100" dirty="0" err="1">
                <a:latin typeface="Arial"/>
                <a:ea typeface="Arial"/>
                <a:cs typeface="Arial"/>
              </a:rPr>
              <a:t>Төраға</a:t>
            </a:r>
            <a:r>
              <a:rPr lang="ru-RU" sz="1100" dirty="0">
                <a:latin typeface="Arial"/>
                <a:ea typeface="Arial"/>
                <a:cs typeface="Arial"/>
              </a:rPr>
              <a:t>: </a:t>
            </a:r>
            <a:r>
              <a:rPr lang="ru-RU" sz="1100" b="1" dirty="0">
                <a:latin typeface="Arial"/>
                <a:ea typeface="Arial"/>
                <a:cs typeface="Arial"/>
              </a:rPr>
              <a:t>ҚР </a:t>
            </a:r>
            <a:r>
              <a:rPr lang="ru-RU" sz="1100" b="1" dirty="0" err="1">
                <a:latin typeface="Arial"/>
                <a:ea typeface="Arial"/>
                <a:cs typeface="Arial"/>
              </a:rPr>
              <a:t>Сыртқы</a:t>
            </a:r>
            <a:r>
              <a:rPr lang="ru-RU" sz="1100" b="1" dirty="0">
                <a:latin typeface="Arial"/>
                <a:ea typeface="Arial"/>
                <a:cs typeface="Arial"/>
              </a:rPr>
              <a:t> </a:t>
            </a:r>
            <a:r>
              <a:rPr lang="ru-RU" sz="1100" b="1" dirty="0" err="1">
                <a:latin typeface="Arial"/>
                <a:ea typeface="Arial"/>
                <a:cs typeface="Arial"/>
              </a:rPr>
              <a:t>істер</a:t>
            </a:r>
            <a:r>
              <a:rPr lang="ru-RU" sz="1100" b="1" dirty="0">
                <a:latin typeface="Arial"/>
                <a:ea typeface="Arial"/>
                <a:cs typeface="Arial"/>
              </a:rPr>
              <a:t> </a:t>
            </a:r>
            <a:r>
              <a:rPr lang="ru-RU" sz="1100" b="1" dirty="0" err="1" smtClean="0">
                <a:latin typeface="Arial"/>
                <a:ea typeface="Arial"/>
                <a:cs typeface="Arial"/>
              </a:rPr>
              <a:t>министрі</a:t>
            </a:r>
            <a:endParaRPr lang="ru-RU" sz="1100" b="1" dirty="0" smtClean="0">
              <a:latin typeface="Arial"/>
              <a:ea typeface="Arial"/>
              <a:cs typeface="Arial"/>
            </a:endParaRPr>
          </a:p>
          <a:p>
            <a:pPr algn="just"/>
            <a:r>
              <a:rPr lang="ru-RU" sz="1100" dirty="0" err="1" smtClean="0">
                <a:latin typeface="Arial"/>
                <a:ea typeface="Arial"/>
                <a:cs typeface="Arial"/>
              </a:rPr>
              <a:t>Жұмыс</a:t>
            </a:r>
            <a:r>
              <a:rPr lang="ru-RU" sz="11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100" dirty="0">
                <a:latin typeface="Arial"/>
                <a:ea typeface="Arial"/>
                <a:cs typeface="Arial"/>
              </a:rPr>
              <a:t>органы: </a:t>
            </a:r>
            <a:r>
              <a:rPr lang="ru-RU" sz="1100" b="1" dirty="0">
                <a:latin typeface="Arial"/>
                <a:ea typeface="Arial"/>
                <a:cs typeface="Arial"/>
              </a:rPr>
              <a:t>ҚР СІМ </a:t>
            </a:r>
            <a:r>
              <a:rPr lang="ru-RU" sz="1100" b="1" dirty="0" err="1">
                <a:latin typeface="Arial"/>
                <a:ea typeface="Arial"/>
                <a:cs typeface="Arial"/>
              </a:rPr>
              <a:t>Инвестициялар</a:t>
            </a:r>
            <a:r>
              <a:rPr lang="ru-RU" sz="1100" b="1" dirty="0">
                <a:latin typeface="Arial"/>
                <a:ea typeface="Arial"/>
                <a:cs typeface="Arial"/>
              </a:rPr>
              <a:t> </a:t>
            </a:r>
            <a:r>
              <a:rPr lang="ru-RU" sz="1100" b="1" dirty="0" err="1" smtClean="0">
                <a:latin typeface="Arial"/>
                <a:ea typeface="Arial"/>
                <a:cs typeface="Arial"/>
              </a:rPr>
              <a:t>комитеті</a:t>
            </a:r>
            <a:endParaRPr lang="ru-RU" sz="1100" b="1" dirty="0" smtClean="0">
              <a:latin typeface="Arial"/>
              <a:ea typeface="Arial"/>
              <a:cs typeface="Arial"/>
            </a:endParaRPr>
          </a:p>
          <a:p>
            <a:pPr algn="just"/>
            <a:r>
              <a:rPr lang="ru-RU" sz="1100" dirty="0" err="1" smtClean="0">
                <a:latin typeface="Arial"/>
                <a:ea typeface="Arial"/>
                <a:cs typeface="Arial"/>
              </a:rPr>
              <a:t>Мақсаты</a:t>
            </a:r>
            <a:r>
              <a:rPr lang="ru-RU" sz="1100" dirty="0">
                <a:latin typeface="Arial"/>
                <a:ea typeface="Arial"/>
                <a:cs typeface="Arial"/>
              </a:rPr>
              <a:t>: ҚР </a:t>
            </a:r>
            <a:r>
              <a:rPr lang="ru-RU" sz="1100" dirty="0" err="1">
                <a:latin typeface="Arial"/>
                <a:ea typeface="Arial"/>
                <a:cs typeface="Arial"/>
              </a:rPr>
              <a:t>Бірыңғай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саясаты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шеңберінде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әлеуетті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инвесторлармен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жұмысты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жандандыруға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бағытталған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ұсыныстар</a:t>
            </a:r>
            <a:r>
              <a:rPr lang="ru-RU" sz="1100" dirty="0">
                <a:latin typeface="Arial"/>
                <a:ea typeface="Arial"/>
                <a:cs typeface="Arial"/>
              </a:rPr>
              <a:t> мен </a:t>
            </a:r>
            <a:r>
              <a:rPr lang="ru-RU" sz="1100" dirty="0" err="1">
                <a:latin typeface="Arial"/>
                <a:ea typeface="Arial"/>
                <a:cs typeface="Arial"/>
              </a:rPr>
              <a:t>ұсынымдарды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әзірлеу</a:t>
            </a:r>
            <a:r>
              <a:rPr lang="ru-RU" sz="1100" dirty="0">
                <a:latin typeface="Arial"/>
                <a:ea typeface="Arial"/>
                <a:cs typeface="Arial"/>
              </a:rPr>
              <a:t>. </a:t>
            </a:r>
            <a:r>
              <a:rPr lang="ru-RU" sz="1100" dirty="0" err="1">
                <a:latin typeface="Arial"/>
                <a:ea typeface="Arial"/>
                <a:cs typeface="Arial"/>
              </a:rPr>
              <a:t>Міндеттері</a:t>
            </a:r>
            <a:r>
              <a:rPr lang="ru-RU" sz="1100" dirty="0">
                <a:latin typeface="Arial"/>
                <a:ea typeface="Arial"/>
                <a:cs typeface="Arial"/>
              </a:rPr>
              <a:t>: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Қазақстан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Республикасының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Бірыңғай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саясаты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шеңберінде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инвесторларды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тарту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ахуалды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жақсарту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мәселелері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бойынша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ұсыныстар</a:t>
            </a:r>
            <a:r>
              <a:rPr lang="ru-RU" sz="1100" dirty="0">
                <a:latin typeface="Arial"/>
                <a:ea typeface="Arial"/>
                <a:cs typeface="Arial"/>
              </a:rPr>
              <a:t> мен </a:t>
            </a:r>
            <a:r>
              <a:rPr lang="ru-RU" sz="1100" dirty="0" err="1">
                <a:latin typeface="Arial"/>
                <a:ea typeface="Arial"/>
                <a:cs typeface="Arial"/>
              </a:rPr>
              <a:t>ұсынымдар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әзірлеу</a:t>
            </a:r>
            <a:r>
              <a:rPr lang="ru-RU" sz="1100" dirty="0">
                <a:latin typeface="Arial"/>
                <a:ea typeface="Arial"/>
                <a:cs typeface="Arial"/>
              </a:rPr>
              <a:t>. </a:t>
            </a:r>
            <a:r>
              <a:rPr lang="ru-RU" sz="1100" dirty="0" err="1">
                <a:latin typeface="Arial"/>
                <a:ea typeface="Arial"/>
                <a:cs typeface="Arial"/>
              </a:rPr>
              <a:t>Құрамы</a:t>
            </a:r>
            <a:r>
              <a:rPr lang="ru-RU" sz="1100" dirty="0">
                <a:latin typeface="Arial"/>
                <a:ea typeface="Arial"/>
                <a:cs typeface="Arial"/>
              </a:rPr>
              <a:t>: АҚ </a:t>
            </a:r>
            <a:r>
              <a:rPr lang="ru-RU" sz="1100" dirty="0" err="1">
                <a:latin typeface="Arial"/>
                <a:ea typeface="Arial"/>
                <a:cs typeface="Arial"/>
              </a:rPr>
              <a:t>құрылымдық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бөлімшелерінің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басшылары</a:t>
            </a:r>
            <a:r>
              <a:rPr lang="ru-RU" sz="1100" dirty="0">
                <a:latin typeface="Arial"/>
                <a:ea typeface="Arial"/>
                <a:cs typeface="Arial"/>
              </a:rPr>
              <a:t>, "</a:t>
            </a:r>
            <a:r>
              <a:rPr lang="ru-RU" sz="1100" dirty="0" err="1">
                <a:latin typeface="Arial"/>
                <a:ea typeface="Arial"/>
                <a:cs typeface="Arial"/>
              </a:rPr>
              <a:t>Атамекен</a:t>
            </a:r>
            <a:r>
              <a:rPr lang="ru-RU" sz="1100" dirty="0">
                <a:latin typeface="Arial"/>
                <a:ea typeface="Arial"/>
                <a:cs typeface="Arial"/>
              </a:rPr>
              <a:t>" ҰКП, "</a:t>
            </a:r>
            <a:r>
              <a:rPr lang="en-US" sz="1100" dirty="0" err="1">
                <a:latin typeface="Arial"/>
                <a:ea typeface="Arial"/>
                <a:cs typeface="Arial"/>
              </a:rPr>
              <a:t>KazakhInvest</a:t>
            </a:r>
            <a:r>
              <a:rPr lang="en-US" sz="1100" dirty="0">
                <a:latin typeface="Arial"/>
                <a:ea typeface="Arial"/>
                <a:cs typeface="Arial"/>
              </a:rPr>
              <a:t>" </a:t>
            </a:r>
            <a:r>
              <a:rPr lang="ru-RU" sz="1100" dirty="0">
                <a:latin typeface="Arial"/>
                <a:ea typeface="Arial"/>
                <a:cs typeface="Arial"/>
              </a:rPr>
              <a:t>АҚ </a:t>
            </a:r>
            <a:r>
              <a:rPr lang="ru-RU" sz="1100" dirty="0" err="1">
                <a:latin typeface="Arial"/>
                <a:ea typeface="Arial"/>
                <a:cs typeface="Arial"/>
              </a:rPr>
              <a:t>төрағаларының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орынбасарлары</a:t>
            </a:r>
            <a:r>
              <a:rPr lang="ru-RU" sz="1100" dirty="0">
                <a:latin typeface="Arial"/>
                <a:ea typeface="Arial"/>
                <a:cs typeface="Arial"/>
              </a:rPr>
              <a:t>, "</a:t>
            </a:r>
            <a:r>
              <a:rPr lang="ru-RU" sz="1100" dirty="0" err="1">
                <a:latin typeface="Arial"/>
                <a:ea typeface="Arial"/>
                <a:cs typeface="Arial"/>
              </a:rPr>
              <a:t>Самұрық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Қазына</a:t>
            </a:r>
            <a:r>
              <a:rPr lang="ru-RU" sz="1100" dirty="0">
                <a:latin typeface="Arial"/>
                <a:ea typeface="Arial"/>
                <a:cs typeface="Arial"/>
              </a:rPr>
              <a:t>" АҚ, "</a:t>
            </a:r>
            <a:r>
              <a:rPr lang="ru-RU" sz="1100" dirty="0" err="1">
                <a:latin typeface="Arial"/>
                <a:ea typeface="Arial"/>
                <a:cs typeface="Arial"/>
              </a:rPr>
              <a:t>Бәйтерек"АҚ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Басқарушы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директорлары</a:t>
            </a:r>
            <a:r>
              <a:rPr lang="ru-RU" sz="1100" dirty="0">
                <a:latin typeface="Arial"/>
                <a:ea typeface="Arial"/>
                <a:cs typeface="Arial"/>
              </a:rPr>
              <a:t>. </a:t>
            </a:r>
            <a:r>
              <a:rPr lang="ru-RU" sz="1100" dirty="0" err="1">
                <a:latin typeface="Arial"/>
                <a:ea typeface="Arial"/>
                <a:cs typeface="Arial"/>
              </a:rPr>
              <a:t>Отырыстар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қажеттілігіне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қарай</a:t>
            </a:r>
            <a:r>
              <a:rPr lang="ru-RU" sz="1100" dirty="0">
                <a:latin typeface="Arial"/>
                <a:ea typeface="Arial"/>
                <a:cs typeface="Arial"/>
              </a:rPr>
              <a:t>, </a:t>
            </a:r>
            <a:r>
              <a:rPr lang="ru-RU" sz="1100" dirty="0" err="1">
                <a:latin typeface="Arial"/>
                <a:ea typeface="Arial"/>
                <a:cs typeface="Arial"/>
              </a:rPr>
              <a:t>бірақ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жылына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кемінде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>
                <a:latin typeface="Arial"/>
                <a:ea typeface="Arial"/>
                <a:cs typeface="Arial"/>
              </a:rPr>
              <a:t>екі</a:t>
            </a:r>
            <a:r>
              <a:rPr lang="ru-RU" sz="1100" dirty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 smtClean="0">
                <a:latin typeface="Arial"/>
                <a:ea typeface="Arial"/>
                <a:cs typeface="Arial"/>
              </a:rPr>
              <a:t>рет</a:t>
            </a:r>
            <a:r>
              <a:rPr lang="ru-RU" sz="11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100" dirty="0" err="1" smtClean="0">
                <a:latin typeface="Arial"/>
                <a:ea typeface="Arial"/>
                <a:cs typeface="Arial"/>
              </a:rPr>
              <a:t>өткізіледі</a:t>
            </a:r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28799" y="6712"/>
            <a:ext cx="9915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ts val="2300"/>
            </a:pP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ИНВЕСТОРЛАРДЫҢ ҚҰҚЫҚТАРЫН ҚОРҒАУ ЖӨНІНДЕГІ ҰЙЫМДАСТЫРУ ШАРАЛАРЫ</a:t>
            </a:r>
            <a:endParaRPr lang="ru-RU" sz="11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068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8358" y="1459833"/>
            <a:ext cx="3015916" cy="962526"/>
          </a:xfrm>
          <a:prstGeom prst="rect">
            <a:avLst/>
          </a:prstGeom>
          <a:solidFill>
            <a:srgbClr val="CFC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инвестициялық омбудсменнің қарауы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29073" y="1459834"/>
            <a:ext cx="3360822" cy="1074820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Инвестициялар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уәкілетті</a:t>
            </a:r>
            <a:r>
              <a:rPr lang="ru-RU" dirty="0"/>
              <a:t> </a:t>
            </a:r>
            <a:r>
              <a:rPr lang="ru-RU" dirty="0" err="1"/>
              <a:t>органның</a:t>
            </a:r>
            <a:r>
              <a:rPr lang="ru-RU" dirty="0"/>
              <a:t> </a:t>
            </a:r>
            <a:r>
              <a:rPr lang="ru-RU" dirty="0" err="1"/>
              <a:t>инвестициялық</a:t>
            </a:r>
            <a:r>
              <a:rPr lang="ru-RU" dirty="0"/>
              <a:t> </a:t>
            </a:r>
            <a:r>
              <a:rPr lang="ru-RU" dirty="0" err="1"/>
              <a:t>тоқтату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шеңберінде</a:t>
            </a:r>
            <a:r>
              <a:rPr lang="ru-RU" dirty="0"/>
              <a:t> </a:t>
            </a:r>
            <a:r>
              <a:rPr lang="ru-RU" dirty="0" err="1"/>
              <a:t>қарауы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8589" y="304800"/>
            <a:ext cx="9336506" cy="593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ҚАЗАҚСТАН РЕСПУБЛИКАСЫНЫҢ ПРЕМЬЕР — МИНИСТРІ ИНВЕСТИЦИЯЛЫҚ ОМБУДСМЕН БОЛЫП ТАБЫЛАДЫ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95537" y="1668378"/>
            <a:ext cx="2967789" cy="753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Инвестордың жүгінуі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405" y="2869212"/>
            <a:ext cx="592707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/>
              <a:t>Инвестициялық</a:t>
            </a:r>
            <a:r>
              <a:rPr lang="ru-RU" sz="1200" dirty="0"/>
              <a:t> </a:t>
            </a:r>
            <a:r>
              <a:rPr lang="ru-RU" sz="1200" dirty="0" err="1"/>
              <a:t>омбудсменнің</a:t>
            </a:r>
            <a:r>
              <a:rPr lang="ru-RU" sz="1200" dirty="0"/>
              <a:t> </a:t>
            </a:r>
            <a:r>
              <a:rPr lang="ru-RU" sz="1200" dirty="0" err="1"/>
              <a:t>негізгі</a:t>
            </a:r>
            <a:r>
              <a:rPr lang="ru-RU" sz="1200" dirty="0"/>
              <a:t> </a:t>
            </a:r>
            <a:endParaRPr lang="ru-RU" sz="1200" dirty="0" smtClean="0"/>
          </a:p>
          <a:p>
            <a:r>
              <a:rPr lang="ru-RU" sz="1200" dirty="0" err="1"/>
              <a:t>ф</a:t>
            </a:r>
            <a:r>
              <a:rPr lang="ru-RU" sz="1200" dirty="0" err="1" smtClean="0"/>
              <a:t>ункциялары</a:t>
            </a:r>
            <a:r>
              <a:rPr lang="ru-RU" sz="1200" dirty="0" smtClean="0"/>
              <a:t> </a:t>
            </a:r>
            <a:r>
              <a:rPr lang="ru-RU" sz="1200" dirty="0" err="1" smtClean="0"/>
              <a:t>болып</a:t>
            </a:r>
            <a:r>
              <a:rPr lang="ru-RU" sz="1200" dirty="0" smtClean="0"/>
              <a:t> </a:t>
            </a:r>
            <a:r>
              <a:rPr lang="ru-RU" sz="1200" dirty="0" err="1" smtClean="0"/>
              <a:t>табылады</a:t>
            </a:r>
            <a:r>
              <a:rPr lang="ru-RU" sz="1200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1200" dirty="0" err="1" smtClean="0"/>
              <a:t>Қазақстан</a:t>
            </a:r>
            <a:r>
              <a:rPr lang="ru-RU" sz="1200" dirty="0" smtClean="0"/>
              <a:t> </a:t>
            </a:r>
            <a:r>
              <a:rPr lang="ru-RU" sz="1200" dirty="0" err="1"/>
              <a:t>Республикасында</a:t>
            </a:r>
            <a:r>
              <a:rPr lang="ru-RU" sz="1200" dirty="0"/>
              <a:t> </a:t>
            </a:r>
            <a:r>
              <a:rPr lang="ru-RU" sz="1200" dirty="0" err="1"/>
              <a:t>инвестициялық</a:t>
            </a:r>
            <a:r>
              <a:rPr lang="ru-RU" sz="1200" dirty="0"/>
              <a:t> </a:t>
            </a:r>
            <a:r>
              <a:rPr lang="ru-RU" sz="1200" dirty="0" err="1"/>
              <a:t>қызметті</a:t>
            </a:r>
            <a:r>
              <a:rPr lang="ru-RU" sz="1200" dirty="0"/>
              <a:t> </a:t>
            </a:r>
            <a:r>
              <a:rPr lang="ru-RU" sz="1200" dirty="0" err="1"/>
              <a:t>жүзеге</a:t>
            </a:r>
            <a:r>
              <a:rPr lang="ru-RU" sz="1200" dirty="0"/>
              <a:t> </a:t>
            </a:r>
            <a:r>
              <a:rPr lang="ru-RU" sz="1200" dirty="0" err="1"/>
              <a:t>асыру</a:t>
            </a:r>
            <a:r>
              <a:rPr lang="ru-RU" sz="1200" dirty="0"/>
              <a:t> </a:t>
            </a:r>
            <a:r>
              <a:rPr lang="ru-RU" sz="1200" dirty="0" err="1"/>
              <a:t>барысында</a:t>
            </a:r>
            <a:r>
              <a:rPr lang="ru-RU" sz="1200" dirty="0"/>
              <a:t> </a:t>
            </a:r>
            <a:r>
              <a:rPr lang="ru-RU" sz="1200" dirty="0" err="1"/>
              <a:t>туындайтын</a:t>
            </a:r>
            <a:r>
              <a:rPr lang="ru-RU" sz="1200" dirty="0"/>
              <a:t> </a:t>
            </a:r>
            <a:r>
              <a:rPr lang="ru-RU" sz="1200" dirty="0" err="1"/>
              <a:t>мәселелер</a:t>
            </a:r>
            <a:r>
              <a:rPr lang="ru-RU" sz="1200" dirty="0"/>
              <a:t> </a:t>
            </a:r>
            <a:r>
              <a:rPr lang="ru-RU" sz="1200" dirty="0" err="1"/>
              <a:t>бойынша</a:t>
            </a:r>
            <a:r>
              <a:rPr lang="ru-RU" sz="1200" dirty="0"/>
              <a:t> </a:t>
            </a:r>
            <a:r>
              <a:rPr lang="ru-RU" sz="1200" dirty="0" err="1"/>
              <a:t>инвесторлардың</a:t>
            </a:r>
            <a:r>
              <a:rPr lang="ru-RU" sz="1200" dirty="0"/>
              <a:t> </a:t>
            </a:r>
            <a:r>
              <a:rPr lang="ru-RU" sz="1200" dirty="0" err="1"/>
              <a:t>өтініштерін</a:t>
            </a:r>
            <a:r>
              <a:rPr lang="ru-RU" sz="1200" dirty="0"/>
              <a:t> </a:t>
            </a:r>
            <a:r>
              <a:rPr lang="ru-RU" sz="1200" dirty="0" err="1"/>
              <a:t>қарау</a:t>
            </a:r>
            <a:r>
              <a:rPr lang="ru-RU" sz="1200" dirty="0"/>
              <a:t> </a:t>
            </a:r>
            <a:r>
              <a:rPr lang="ru-RU" sz="1200" dirty="0" err="1"/>
              <a:t>және</a:t>
            </a:r>
            <a:r>
              <a:rPr lang="ru-RU" sz="1200" dirty="0"/>
              <a:t> </a:t>
            </a:r>
            <a:r>
              <a:rPr lang="ru-RU" sz="1200" dirty="0" err="1"/>
              <a:t>оларды</a:t>
            </a:r>
            <a:r>
              <a:rPr lang="ru-RU" sz="1200" dirty="0"/>
              <a:t> </a:t>
            </a:r>
            <a:r>
              <a:rPr lang="ru-RU" sz="1200" dirty="0" err="1"/>
              <a:t>шешу</a:t>
            </a:r>
            <a:r>
              <a:rPr lang="ru-RU" sz="1200" dirty="0"/>
              <a:t> </a:t>
            </a:r>
            <a:r>
              <a:rPr lang="ru-RU" sz="1200" dirty="0" err="1"/>
              <a:t>үшін</a:t>
            </a:r>
            <a:r>
              <a:rPr lang="ru-RU" sz="1200" dirty="0"/>
              <a:t>, </a:t>
            </a:r>
            <a:r>
              <a:rPr lang="ru-RU" sz="1200" dirty="0" err="1"/>
              <a:t>оның</a:t>
            </a:r>
            <a:r>
              <a:rPr lang="ru-RU" sz="1200" dirty="0"/>
              <a:t> </a:t>
            </a:r>
            <a:r>
              <a:rPr lang="ru-RU" sz="1200" dirty="0" err="1"/>
              <a:t>ішінде</a:t>
            </a:r>
            <a:r>
              <a:rPr lang="ru-RU" sz="1200" dirty="0"/>
              <a:t> </a:t>
            </a:r>
            <a:r>
              <a:rPr lang="ru-RU" sz="1200" dirty="0" err="1"/>
              <a:t>мемлекеттік</a:t>
            </a:r>
            <a:r>
              <a:rPr lang="ru-RU" sz="1200" dirty="0"/>
              <a:t> </a:t>
            </a:r>
            <a:r>
              <a:rPr lang="ru-RU" sz="1200" dirty="0" err="1"/>
              <a:t>органдармен</a:t>
            </a:r>
            <a:r>
              <a:rPr lang="ru-RU" sz="1200" dirty="0"/>
              <a:t> </a:t>
            </a:r>
            <a:r>
              <a:rPr lang="ru-RU" sz="1200" dirty="0" err="1"/>
              <a:t>өзара</a:t>
            </a:r>
            <a:r>
              <a:rPr lang="ru-RU" sz="1200" dirty="0"/>
              <a:t> </a:t>
            </a:r>
            <a:r>
              <a:rPr lang="ru-RU" sz="1200" dirty="0" err="1"/>
              <a:t>іс-қимыл</a:t>
            </a:r>
            <a:r>
              <a:rPr lang="ru-RU" sz="1200" dirty="0"/>
              <a:t> </a:t>
            </a:r>
            <a:r>
              <a:rPr lang="ru-RU" sz="1200" dirty="0" err="1"/>
              <a:t>жасай</a:t>
            </a:r>
            <a:r>
              <a:rPr lang="ru-RU" sz="1200" dirty="0"/>
              <a:t> </a:t>
            </a:r>
            <a:r>
              <a:rPr lang="ru-RU" sz="1200" dirty="0" err="1"/>
              <a:t>отырып</a:t>
            </a:r>
            <a:r>
              <a:rPr lang="ru-RU" sz="1200" dirty="0"/>
              <a:t>, </a:t>
            </a:r>
            <a:r>
              <a:rPr lang="ru-RU" sz="1200" dirty="0" err="1"/>
              <a:t>ұсынымдар</a:t>
            </a:r>
            <a:r>
              <a:rPr lang="ru-RU" sz="1200" dirty="0"/>
              <a:t> </a:t>
            </a:r>
            <a:r>
              <a:rPr lang="ru-RU" sz="1200" dirty="0" err="1"/>
              <a:t>шығару</a:t>
            </a:r>
            <a:r>
              <a:rPr lang="ru-RU" sz="1200" dirty="0" smtClean="0"/>
              <a:t>;</a:t>
            </a:r>
          </a:p>
          <a:p>
            <a:pPr marL="342900" indent="-342900">
              <a:buAutoNum type="arabicParenR"/>
            </a:pPr>
            <a:r>
              <a:rPr lang="ru-RU" sz="1200" dirty="0" err="1" smtClean="0"/>
              <a:t>туындаған</a:t>
            </a:r>
            <a:r>
              <a:rPr lang="ru-RU" sz="1200" dirty="0" smtClean="0"/>
              <a:t> </a:t>
            </a:r>
            <a:r>
              <a:rPr lang="ru-RU" sz="1200" dirty="0" err="1"/>
              <a:t>мәселелерді</a:t>
            </a:r>
            <a:r>
              <a:rPr lang="ru-RU" sz="1200" dirty="0"/>
              <a:t> </a:t>
            </a:r>
            <a:r>
              <a:rPr lang="ru-RU" sz="1200" dirty="0" err="1"/>
              <a:t>соттан</a:t>
            </a:r>
            <a:r>
              <a:rPr lang="ru-RU" sz="1200" dirty="0"/>
              <a:t> </a:t>
            </a:r>
            <a:r>
              <a:rPr lang="ru-RU" sz="1200" dirty="0" err="1"/>
              <a:t>тыс</a:t>
            </a:r>
            <a:r>
              <a:rPr lang="ru-RU" sz="1200" dirty="0"/>
              <a:t> </a:t>
            </a:r>
            <a:r>
              <a:rPr lang="ru-RU" sz="1200" dirty="0" err="1"/>
              <a:t>және</a:t>
            </a:r>
            <a:r>
              <a:rPr lang="ru-RU" sz="1200" dirty="0"/>
              <a:t> </a:t>
            </a:r>
            <a:r>
              <a:rPr lang="ru-RU" sz="1200" dirty="0" err="1"/>
              <a:t>сотқа</a:t>
            </a:r>
            <a:r>
              <a:rPr lang="ru-RU" sz="1200" dirty="0"/>
              <a:t> </a:t>
            </a:r>
            <a:r>
              <a:rPr lang="ru-RU" sz="1200" dirty="0" err="1"/>
              <a:t>дейінгі</a:t>
            </a:r>
            <a:r>
              <a:rPr lang="ru-RU" sz="1200" dirty="0"/>
              <a:t> </a:t>
            </a:r>
            <a:r>
              <a:rPr lang="ru-RU" sz="1200" dirty="0" err="1"/>
              <a:t>тәртіппен</a:t>
            </a:r>
            <a:r>
              <a:rPr lang="ru-RU" sz="1200" dirty="0"/>
              <a:t> </a:t>
            </a:r>
            <a:r>
              <a:rPr lang="ru-RU" sz="1200" dirty="0" err="1"/>
              <a:t>шешуде</a:t>
            </a:r>
            <a:r>
              <a:rPr lang="ru-RU" sz="1200" dirty="0"/>
              <a:t> </a:t>
            </a:r>
            <a:r>
              <a:rPr lang="ru-RU" sz="1200" dirty="0" err="1"/>
              <a:t>инвесторларға</a:t>
            </a:r>
            <a:r>
              <a:rPr lang="ru-RU" sz="1200" dirty="0"/>
              <a:t> </a:t>
            </a:r>
            <a:r>
              <a:rPr lang="ru-RU" sz="1200" dirty="0" err="1"/>
              <a:t>жәрдем</a:t>
            </a:r>
            <a:r>
              <a:rPr lang="ru-RU" sz="1200" dirty="0"/>
              <a:t> </a:t>
            </a:r>
            <a:r>
              <a:rPr lang="ru-RU" sz="1200" dirty="0" err="1"/>
              <a:t>көрсету</a:t>
            </a:r>
            <a:r>
              <a:rPr lang="ru-RU" sz="1200" dirty="0" smtClean="0"/>
              <a:t>;</a:t>
            </a:r>
          </a:p>
          <a:p>
            <a:pPr marL="342900" indent="-342900">
              <a:buAutoNum type="arabicParenR"/>
            </a:pPr>
            <a:r>
              <a:rPr lang="ru-RU" sz="1200" dirty="0" err="1" smtClean="0"/>
              <a:t>инвестициялық</a:t>
            </a:r>
            <a:r>
              <a:rPr lang="ru-RU" sz="1200" dirty="0" smtClean="0"/>
              <a:t> </a:t>
            </a:r>
            <a:r>
              <a:rPr lang="ru-RU" sz="1200" dirty="0" err="1"/>
              <a:t>қызмет</a:t>
            </a:r>
            <a:r>
              <a:rPr lang="ru-RU" sz="1200" dirty="0"/>
              <a:t> </a:t>
            </a:r>
            <a:r>
              <a:rPr lang="ru-RU" sz="1200" dirty="0" err="1"/>
              <a:t>мәселелері</a:t>
            </a:r>
            <a:r>
              <a:rPr lang="ru-RU" sz="1200" dirty="0"/>
              <a:t> </a:t>
            </a:r>
            <a:r>
              <a:rPr lang="ru-RU" sz="1200" dirty="0" err="1"/>
              <a:t>бойынша</a:t>
            </a:r>
            <a:r>
              <a:rPr lang="ru-RU" sz="1200" dirty="0"/>
              <a:t> </a:t>
            </a:r>
            <a:r>
              <a:rPr lang="ru-RU" sz="1200" dirty="0" err="1"/>
              <a:t>Қазақстан</a:t>
            </a:r>
            <a:r>
              <a:rPr lang="ru-RU" sz="1200" dirty="0"/>
              <a:t> </a:t>
            </a:r>
            <a:r>
              <a:rPr lang="ru-RU" sz="1200" dirty="0" err="1"/>
              <a:t>Республикасының</a:t>
            </a:r>
            <a:r>
              <a:rPr lang="ru-RU" sz="1200" dirty="0"/>
              <a:t> </a:t>
            </a:r>
            <a:r>
              <a:rPr lang="ru-RU" sz="1200" dirty="0" err="1"/>
              <a:t>заңнамасын</a:t>
            </a:r>
            <a:r>
              <a:rPr lang="ru-RU" sz="1200" dirty="0"/>
              <a:t> </a:t>
            </a:r>
            <a:r>
              <a:rPr lang="ru-RU" sz="1200" dirty="0" err="1"/>
              <a:t>жетілдіру</a:t>
            </a:r>
            <a:r>
              <a:rPr lang="ru-RU" sz="1200" dirty="0"/>
              <a:t> </a:t>
            </a:r>
            <a:r>
              <a:rPr lang="ru-RU" sz="1200" dirty="0" err="1"/>
              <a:t>жөнінде</a:t>
            </a:r>
            <a:r>
              <a:rPr lang="ru-RU" sz="1200" dirty="0"/>
              <a:t> </a:t>
            </a:r>
            <a:r>
              <a:rPr lang="ru-RU" sz="1200" dirty="0" err="1"/>
              <a:t>ұсынымдар</a:t>
            </a:r>
            <a:r>
              <a:rPr lang="ru-RU" sz="1200" dirty="0"/>
              <a:t> </a:t>
            </a:r>
            <a:r>
              <a:rPr lang="ru-RU" sz="1200" dirty="0" err="1"/>
              <a:t>әзірлеу</a:t>
            </a:r>
            <a:r>
              <a:rPr lang="ru-RU" sz="1200" dirty="0"/>
              <a:t> </a:t>
            </a:r>
            <a:r>
              <a:rPr lang="ru-RU" sz="1200" dirty="0" err="1"/>
              <a:t>және</a:t>
            </a:r>
            <a:r>
              <a:rPr lang="ru-RU" sz="1200" dirty="0"/>
              <a:t> </a:t>
            </a:r>
            <a:r>
              <a:rPr lang="ru-RU" sz="1200" dirty="0" err="1"/>
              <a:t>Қазақстан</a:t>
            </a:r>
            <a:r>
              <a:rPr lang="ru-RU" sz="1200" dirty="0"/>
              <a:t> </a:t>
            </a:r>
            <a:r>
              <a:rPr lang="ru-RU" sz="1200" dirty="0" err="1"/>
              <a:t>Республикасының</a:t>
            </a:r>
            <a:r>
              <a:rPr lang="ru-RU" sz="1200" dirty="0"/>
              <a:t> </a:t>
            </a:r>
            <a:r>
              <a:rPr lang="ru-RU" sz="1200" dirty="0" err="1"/>
              <a:t>Үкіметіне</a:t>
            </a:r>
            <a:r>
              <a:rPr lang="ru-RU" sz="1200" dirty="0"/>
              <a:t> </a:t>
            </a:r>
            <a:r>
              <a:rPr lang="ru-RU" sz="1200" dirty="0" err="1"/>
              <a:t>енгізу</a:t>
            </a:r>
            <a:r>
              <a:rPr lang="ru-RU" sz="1200" dirty="0"/>
              <a:t> </a:t>
            </a:r>
            <a:r>
              <a:rPr lang="ru-RU" sz="1200" dirty="0" err="1"/>
              <a:t>болып</a:t>
            </a:r>
            <a:r>
              <a:rPr lang="ru-RU" sz="1200" dirty="0"/>
              <a:t> </a:t>
            </a:r>
            <a:r>
              <a:rPr lang="ru-RU" sz="1200" dirty="0" err="1"/>
              <a:t>табылады</a:t>
            </a:r>
            <a:r>
              <a:rPr lang="ru-RU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91480" y="2911464"/>
            <a:ext cx="5048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/>
              <a:t>Инвестициялар</a:t>
            </a:r>
            <a:r>
              <a:rPr lang="ru-RU" sz="1200" dirty="0"/>
              <a:t> </a:t>
            </a:r>
            <a:r>
              <a:rPr lang="ru-RU" sz="1200" dirty="0" err="1"/>
              <a:t>жөніндегі</a:t>
            </a:r>
            <a:r>
              <a:rPr lang="ru-RU" sz="1200" dirty="0"/>
              <a:t> </a:t>
            </a:r>
            <a:r>
              <a:rPr lang="ru-RU" sz="1200" dirty="0" err="1"/>
              <a:t>уәкілетті</a:t>
            </a:r>
            <a:r>
              <a:rPr lang="ru-RU" sz="1200" dirty="0"/>
              <a:t> </a:t>
            </a:r>
            <a:r>
              <a:rPr lang="ru-RU" sz="1200" dirty="0" smtClean="0"/>
              <a:t>орган</a:t>
            </a:r>
            <a:r>
              <a:rPr lang="ru-RU" dirty="0" smtClean="0"/>
              <a:t>:</a:t>
            </a:r>
          </a:p>
          <a:p>
            <a:r>
              <a:rPr lang="ru-RU" sz="1200" dirty="0"/>
              <a:t>1) </a:t>
            </a:r>
            <a:r>
              <a:rPr lang="ru-RU" sz="1200" dirty="0" err="1"/>
              <a:t>өтініштерді</a:t>
            </a:r>
            <a:r>
              <a:rPr lang="ru-RU" sz="1200" dirty="0"/>
              <a:t> </a:t>
            </a:r>
            <a:r>
              <a:rPr lang="ru-RU" sz="1200" dirty="0" err="1"/>
              <a:t>тіркейді</a:t>
            </a:r>
            <a:r>
              <a:rPr lang="ru-RU" sz="1200" dirty="0"/>
              <a:t> </a:t>
            </a:r>
            <a:r>
              <a:rPr lang="ru-RU" sz="1200" dirty="0" err="1"/>
              <a:t>және</a:t>
            </a:r>
            <a:r>
              <a:rPr lang="ru-RU" sz="1200" dirty="0"/>
              <a:t> </a:t>
            </a:r>
            <a:r>
              <a:rPr lang="ru-RU" sz="1200" dirty="0" err="1"/>
              <a:t>инвестициялық</a:t>
            </a:r>
            <a:r>
              <a:rPr lang="ru-RU" sz="1200" dirty="0"/>
              <a:t> </a:t>
            </a:r>
            <a:r>
              <a:rPr lang="ru-RU" sz="1200" dirty="0" err="1"/>
              <a:t>омбудсменнің</a:t>
            </a:r>
            <a:r>
              <a:rPr lang="ru-RU" sz="1200" dirty="0"/>
              <a:t> </a:t>
            </a:r>
            <a:r>
              <a:rPr lang="ru-RU" sz="1200" dirty="0" err="1"/>
              <a:t>қарауына</a:t>
            </a:r>
            <a:r>
              <a:rPr lang="ru-RU" sz="1200" dirty="0"/>
              <a:t> </a:t>
            </a:r>
            <a:r>
              <a:rPr lang="ru-RU" sz="1200" dirty="0" err="1"/>
              <a:t>береді</a:t>
            </a:r>
            <a:r>
              <a:rPr lang="ru-RU" sz="1200" dirty="0"/>
              <a:t>, </a:t>
            </a:r>
            <a:r>
              <a:rPr lang="ru-RU" sz="1200" dirty="0" err="1"/>
              <a:t>өтініштер</a:t>
            </a:r>
            <a:r>
              <a:rPr lang="ru-RU" sz="1200" dirty="0"/>
              <a:t> </a:t>
            </a:r>
            <a:r>
              <a:rPr lang="ru-RU" sz="1200" dirty="0" err="1"/>
              <a:t>мұрағатын</a:t>
            </a:r>
            <a:r>
              <a:rPr lang="ru-RU" sz="1200" dirty="0"/>
              <a:t> </a:t>
            </a:r>
            <a:r>
              <a:rPr lang="ru-RU" sz="1200" dirty="0" err="1"/>
              <a:t>қалыптастырады</a:t>
            </a:r>
            <a:r>
              <a:rPr lang="ru-RU" sz="1200" dirty="0"/>
              <a:t> </a:t>
            </a:r>
            <a:r>
              <a:rPr lang="ru-RU" sz="1200" dirty="0" err="1"/>
              <a:t>және</a:t>
            </a:r>
            <a:r>
              <a:rPr lang="ru-RU" sz="1200" dirty="0"/>
              <a:t> жүргізеді;2) </a:t>
            </a:r>
            <a:r>
              <a:rPr lang="ru-RU" sz="1200" dirty="0" err="1"/>
              <a:t>инвестициялық</a:t>
            </a:r>
            <a:r>
              <a:rPr lang="ru-RU" sz="1200" dirty="0"/>
              <a:t> </a:t>
            </a:r>
            <a:r>
              <a:rPr lang="ru-RU" sz="1200" dirty="0" err="1"/>
              <a:t>омбудсменнің</a:t>
            </a:r>
            <a:r>
              <a:rPr lang="ru-RU" sz="1200" dirty="0"/>
              <a:t> </a:t>
            </a:r>
            <a:r>
              <a:rPr lang="ru-RU" sz="1200" dirty="0" err="1"/>
              <a:t>қызметін</a:t>
            </a:r>
            <a:r>
              <a:rPr lang="ru-RU" sz="1200" dirty="0"/>
              <a:t> </a:t>
            </a:r>
            <a:r>
              <a:rPr lang="ru-RU" sz="1200" dirty="0" err="1"/>
              <a:t>қамтамасыз</a:t>
            </a:r>
            <a:r>
              <a:rPr lang="ru-RU" sz="1200" dirty="0"/>
              <a:t> </a:t>
            </a:r>
            <a:r>
              <a:rPr lang="ru-RU" sz="1200" dirty="0" err="1"/>
              <a:t>ету</a:t>
            </a:r>
            <a:r>
              <a:rPr lang="ru-RU" sz="1200" dirty="0"/>
              <a:t> </a:t>
            </a:r>
            <a:r>
              <a:rPr lang="ru-RU" sz="1200" dirty="0" err="1"/>
              <a:t>мәселелері</a:t>
            </a:r>
            <a:r>
              <a:rPr lang="ru-RU" sz="1200" dirty="0"/>
              <a:t> </a:t>
            </a:r>
            <a:r>
              <a:rPr lang="ru-RU" sz="1200" dirty="0" err="1"/>
              <a:t>бойынша</a:t>
            </a:r>
            <a:r>
              <a:rPr lang="ru-RU" sz="1200" dirty="0"/>
              <a:t> </a:t>
            </a:r>
            <a:r>
              <a:rPr lang="ru-RU" sz="1200" dirty="0" err="1"/>
              <a:t>мемлекеттік</a:t>
            </a:r>
            <a:r>
              <a:rPr lang="ru-RU" sz="1200" dirty="0"/>
              <a:t> </a:t>
            </a:r>
            <a:r>
              <a:rPr lang="ru-RU" sz="1200" dirty="0" err="1"/>
              <a:t>органдармен</a:t>
            </a:r>
            <a:r>
              <a:rPr lang="ru-RU" sz="1200" dirty="0"/>
              <a:t> </a:t>
            </a:r>
            <a:r>
              <a:rPr lang="ru-RU" sz="1200" dirty="0" err="1"/>
              <a:t>және</a:t>
            </a:r>
            <a:r>
              <a:rPr lang="ru-RU" sz="1200" dirty="0"/>
              <a:t> </a:t>
            </a:r>
            <a:r>
              <a:rPr lang="ru-RU" sz="1200" dirty="0" err="1"/>
              <a:t>ұйымдармен</a:t>
            </a:r>
            <a:r>
              <a:rPr lang="ru-RU" sz="1200" dirty="0"/>
              <a:t> </a:t>
            </a:r>
            <a:r>
              <a:rPr lang="ru-RU" sz="1200" dirty="0" err="1"/>
              <a:t>өзара</a:t>
            </a:r>
            <a:r>
              <a:rPr lang="ru-RU" sz="1200" dirty="0"/>
              <a:t> </a:t>
            </a:r>
            <a:r>
              <a:rPr lang="ru-RU" sz="1200" dirty="0" err="1"/>
              <a:t>іс-қимыл</a:t>
            </a:r>
            <a:r>
              <a:rPr lang="ru-RU" sz="1200" dirty="0"/>
              <a:t> жасайды;3) </a:t>
            </a:r>
            <a:r>
              <a:rPr lang="ru-RU" sz="1200" dirty="0" err="1"/>
              <a:t>инвестициялық</a:t>
            </a:r>
            <a:r>
              <a:rPr lang="ru-RU" sz="1200" dirty="0"/>
              <a:t> </a:t>
            </a:r>
            <a:r>
              <a:rPr lang="ru-RU" sz="1200" dirty="0" err="1"/>
              <a:t>омбудсменнің</a:t>
            </a:r>
            <a:r>
              <a:rPr lang="ru-RU" sz="1200" dirty="0"/>
              <a:t> </a:t>
            </a:r>
            <a:r>
              <a:rPr lang="ru-RU" sz="1200" dirty="0" err="1"/>
              <a:t>қызметін</a:t>
            </a:r>
            <a:r>
              <a:rPr lang="ru-RU" sz="1200" dirty="0"/>
              <a:t> </a:t>
            </a:r>
            <a:r>
              <a:rPr lang="ru-RU" sz="1200" dirty="0" err="1"/>
              <a:t>ақпараттық-талдау</a:t>
            </a:r>
            <a:r>
              <a:rPr lang="ru-RU" sz="1200" dirty="0"/>
              <a:t>, </a:t>
            </a:r>
            <a:r>
              <a:rPr lang="ru-RU" sz="1200" dirty="0" err="1"/>
              <a:t>ұйымдық</a:t>
            </a:r>
            <a:r>
              <a:rPr lang="ru-RU" sz="1200" dirty="0"/>
              <a:t> - </a:t>
            </a:r>
            <a:r>
              <a:rPr lang="ru-RU" sz="1200" dirty="0" err="1"/>
              <a:t>құқықтық</a:t>
            </a:r>
            <a:r>
              <a:rPr lang="ru-RU" sz="1200" dirty="0"/>
              <a:t> </a:t>
            </a:r>
            <a:r>
              <a:rPr lang="ru-RU" sz="1200" dirty="0" err="1"/>
              <a:t>қамтамасыз</a:t>
            </a:r>
            <a:r>
              <a:rPr lang="ru-RU" sz="1200" dirty="0"/>
              <a:t> </a:t>
            </a:r>
            <a:r>
              <a:rPr lang="ru-RU" sz="1200" dirty="0" err="1"/>
              <a:t>етуді</a:t>
            </a:r>
            <a:r>
              <a:rPr lang="ru-RU" sz="1200" dirty="0"/>
              <a:t> </a:t>
            </a:r>
            <a:r>
              <a:rPr lang="ru-RU" sz="1200" dirty="0" err="1"/>
              <a:t>жүзеге</a:t>
            </a:r>
            <a:r>
              <a:rPr lang="ru-RU" sz="1200" dirty="0"/>
              <a:t> </a:t>
            </a:r>
            <a:r>
              <a:rPr lang="ru-RU" sz="1200" dirty="0" err="1"/>
              <a:t>асырады</a:t>
            </a:r>
            <a:r>
              <a:rPr lang="ru-RU" sz="1200" dirty="0"/>
              <a:t>.</a:t>
            </a:r>
            <a:endParaRPr lang="ru-RU" sz="1200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3474" y="5389643"/>
            <a:ext cx="4325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Байланыс</a:t>
            </a:r>
            <a:r>
              <a:rPr lang="ru-RU" dirty="0"/>
              <a:t> </a:t>
            </a:r>
            <a:r>
              <a:rPr lang="ru-RU" dirty="0" err="1"/>
              <a:t>телефондары</a:t>
            </a:r>
            <a:r>
              <a:rPr lang="ru-RU" dirty="0"/>
              <a:t>: 8 (7172) 98-36-74</a:t>
            </a:r>
          </a:p>
        </p:txBody>
      </p:sp>
    </p:spTree>
    <p:extLst>
      <p:ext uri="{BB962C8B-B14F-4D97-AF65-F5344CB8AC3E}">
        <p14:creationId xmlns:p14="http://schemas.microsoft.com/office/powerpoint/2010/main" val="105707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"/>
          <p:cNvSpPr/>
          <p:nvPr/>
        </p:nvSpPr>
        <p:spPr>
          <a:xfrm>
            <a:off x="1247608" y="601905"/>
            <a:ext cx="3585650" cy="695806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kk-KZ" sz="2000" b="1" dirty="0">
                <a:ea typeface="Arial"/>
                <a:cs typeface="Arial"/>
                <a:sym typeface="Arial"/>
              </a:rPr>
              <a:t>ҚҰҚЫҚТЫҚ РЕТТЕУ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3"/>
          <p:cNvSpPr/>
          <p:nvPr/>
        </p:nvSpPr>
        <p:spPr>
          <a:xfrm>
            <a:off x="4908949" y="2343955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3"/>
          <p:cNvSpPr txBox="1"/>
          <p:nvPr/>
        </p:nvSpPr>
        <p:spPr>
          <a:xfrm>
            <a:off x="5707873" y="617155"/>
            <a:ext cx="6005157" cy="1157215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1600" i="1" dirty="0" err="1">
                <a:ea typeface="Arial"/>
                <a:cs typeface="Arial"/>
                <a:sym typeface="Arial"/>
              </a:rPr>
              <a:t>Кәсіпкерлік</a:t>
            </a:r>
            <a:r>
              <a:rPr lang="ru-RU" sz="1600" i="1" dirty="0">
                <a:ea typeface="Arial"/>
                <a:cs typeface="Arial"/>
                <a:sym typeface="Arial"/>
              </a:rPr>
              <a:t> кодекс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және</a:t>
            </a:r>
            <a:r>
              <a:rPr lang="ru-RU" sz="1600" i="1" dirty="0">
                <a:ea typeface="Arial"/>
                <a:cs typeface="Arial"/>
                <a:sym typeface="Arial"/>
              </a:rPr>
              <a:t> 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Инвестициялық</a:t>
            </a:r>
            <a:r>
              <a:rPr lang="ru-RU" sz="1600" i="1" dirty="0">
                <a:ea typeface="Arial"/>
                <a:cs typeface="Arial"/>
                <a:sym typeface="Arial"/>
              </a:rPr>
              <a:t> омбудсмен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қызметі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туралы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ереже</a:t>
            </a:r>
            <a:endParaRPr sz="1600" i="1" dirty="0"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3"/>
          <p:cNvSpPr/>
          <p:nvPr/>
        </p:nvSpPr>
        <p:spPr>
          <a:xfrm>
            <a:off x="1066544" y="4874335"/>
            <a:ext cx="3630184" cy="914055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 err="1">
                <a:ea typeface="Arial"/>
                <a:cs typeface="Arial"/>
              </a:rPr>
              <a:t>Құқық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3"/>
          <p:cNvSpPr/>
          <p:nvPr/>
        </p:nvSpPr>
        <p:spPr>
          <a:xfrm>
            <a:off x="5055452" y="5055105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3"/>
          <p:cNvSpPr txBox="1"/>
          <p:nvPr/>
        </p:nvSpPr>
        <p:spPr>
          <a:xfrm>
            <a:off x="5703182" y="3804726"/>
            <a:ext cx="6009847" cy="3053274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marL="342900" indent="-342900" fontAlgn="base">
              <a:buAutoNum type="arabicParenR"/>
            </a:pPr>
            <a:r>
              <a:rPr lang="ru-RU" sz="1600" dirty="0" err="1" smtClean="0"/>
              <a:t>мемлекеттік</a:t>
            </a:r>
            <a:r>
              <a:rPr lang="ru-RU" sz="1600" dirty="0" smtClean="0"/>
              <a:t> </a:t>
            </a:r>
            <a:r>
              <a:rPr lang="ru-RU" sz="1600" dirty="0" err="1"/>
              <a:t>органдардан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меншік</a:t>
            </a:r>
            <a:r>
              <a:rPr lang="ru-RU" sz="1600" dirty="0"/>
              <a:t> </a:t>
            </a:r>
            <a:r>
              <a:rPr lang="ru-RU" sz="1600" dirty="0" err="1"/>
              <a:t>нысанына</a:t>
            </a:r>
            <a:r>
              <a:rPr lang="ru-RU" sz="1600" dirty="0"/>
              <a:t> </a:t>
            </a:r>
            <a:r>
              <a:rPr lang="ru-RU" sz="1600" dirty="0" err="1"/>
              <a:t>қарамастан</a:t>
            </a:r>
            <a:r>
              <a:rPr lang="ru-RU" sz="1600" dirty="0"/>
              <a:t> </a:t>
            </a:r>
            <a:r>
              <a:rPr lang="ru-RU" sz="1600" dirty="0" err="1"/>
              <a:t>ұйымдардан</a:t>
            </a:r>
            <a:r>
              <a:rPr lang="ru-RU" sz="1600" dirty="0"/>
              <a:t> </a:t>
            </a:r>
            <a:r>
              <a:rPr lang="ru-RU" sz="1600" dirty="0" err="1"/>
              <a:t>өтініштерді</a:t>
            </a:r>
            <a:r>
              <a:rPr lang="ru-RU" sz="1600" dirty="0"/>
              <a:t> </a:t>
            </a:r>
            <a:r>
              <a:rPr lang="ru-RU" sz="1600" dirty="0" err="1"/>
              <a:t>қарау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қажетті</a:t>
            </a:r>
            <a:r>
              <a:rPr lang="ru-RU" sz="1600" dirty="0"/>
              <a:t>, </a:t>
            </a:r>
            <a:r>
              <a:rPr lang="ru-RU" sz="1600" dirty="0" err="1"/>
              <a:t>коммерциялық</a:t>
            </a:r>
            <a:r>
              <a:rPr lang="ru-RU" sz="1600" dirty="0"/>
              <a:t> </a:t>
            </a:r>
            <a:r>
              <a:rPr lang="ru-RU" sz="1600" dirty="0" err="1"/>
              <a:t>құпияны</a:t>
            </a:r>
            <a:r>
              <a:rPr lang="ru-RU" sz="1600" dirty="0"/>
              <a:t> </a:t>
            </a:r>
            <a:r>
              <a:rPr lang="ru-RU" sz="1600" dirty="0" err="1"/>
              <a:t>құрайтын</a:t>
            </a:r>
            <a:r>
              <a:rPr lang="ru-RU" sz="1600" dirty="0"/>
              <a:t> </a:t>
            </a:r>
            <a:r>
              <a:rPr lang="ru-RU" sz="1600" dirty="0" err="1"/>
              <a:t>ақпаратты</a:t>
            </a:r>
            <a:r>
              <a:rPr lang="ru-RU" sz="1600" dirty="0"/>
              <a:t> </a:t>
            </a:r>
            <a:r>
              <a:rPr lang="ru-RU" sz="1600" dirty="0" err="1"/>
              <a:t>сұратуға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алуға</a:t>
            </a:r>
            <a:r>
              <a:rPr lang="ru-RU" sz="1600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sz="1600" dirty="0" smtClean="0"/>
              <a:t> </a:t>
            </a:r>
            <a:r>
              <a:rPr lang="ru-RU" sz="1600" dirty="0" err="1"/>
              <a:t>мемлекеттік</a:t>
            </a:r>
            <a:r>
              <a:rPr lang="ru-RU" sz="1600" dirty="0"/>
              <a:t> </a:t>
            </a:r>
            <a:r>
              <a:rPr lang="ru-RU" sz="1600" dirty="0" err="1"/>
              <a:t>органдар</a:t>
            </a:r>
            <a:r>
              <a:rPr lang="ru-RU" sz="1600" dirty="0"/>
              <a:t> мен </a:t>
            </a:r>
            <a:r>
              <a:rPr lang="ru-RU" sz="1600" dirty="0" err="1"/>
              <a:t>ұйымдардың</a:t>
            </a:r>
            <a:r>
              <a:rPr lang="ru-RU" sz="1600" dirty="0"/>
              <a:t> </a:t>
            </a:r>
            <a:r>
              <a:rPr lang="ru-RU" sz="1600" dirty="0" err="1"/>
              <a:t>басшылары</a:t>
            </a:r>
            <a:r>
              <a:rPr lang="ru-RU" sz="1600" dirty="0"/>
              <a:t> мен </a:t>
            </a:r>
            <a:r>
              <a:rPr lang="ru-RU" sz="1600" dirty="0" err="1"/>
              <a:t>басқа</a:t>
            </a:r>
            <a:r>
              <a:rPr lang="ru-RU" sz="1600" dirty="0"/>
              <a:t> да </a:t>
            </a:r>
            <a:r>
              <a:rPr lang="ru-RU" sz="1600" dirty="0" err="1"/>
              <a:t>лауазымды</a:t>
            </a:r>
            <a:r>
              <a:rPr lang="ru-RU" sz="1600" dirty="0"/>
              <a:t> </a:t>
            </a:r>
            <a:r>
              <a:rPr lang="ru-RU" sz="1600" dirty="0" err="1"/>
              <a:t>адамдарының</a:t>
            </a:r>
            <a:r>
              <a:rPr lang="ru-RU" sz="1600" dirty="0"/>
              <a:t> </a:t>
            </a:r>
            <a:r>
              <a:rPr lang="ru-RU" sz="1600" dirty="0" err="1"/>
              <a:t>кідіріссіз</a:t>
            </a:r>
            <a:r>
              <a:rPr lang="ru-RU" sz="1600" dirty="0"/>
              <a:t> </a:t>
            </a:r>
            <a:r>
              <a:rPr lang="ru-RU" sz="1600" dirty="0" err="1"/>
              <a:t>қабылдауына</a:t>
            </a:r>
            <a:r>
              <a:rPr lang="ru-RU" sz="1600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sz="1600" dirty="0" smtClean="0"/>
              <a:t> </a:t>
            </a:r>
            <a:r>
              <a:rPr lang="ru-RU" sz="1600" dirty="0" err="1"/>
              <a:t>мүдделі</a:t>
            </a:r>
            <a:r>
              <a:rPr lang="ru-RU" sz="1600" dirty="0"/>
              <a:t> </a:t>
            </a:r>
            <a:r>
              <a:rPr lang="ru-RU" sz="1600" dirty="0" err="1"/>
              <a:t>мемлекеттік</a:t>
            </a:r>
            <a:r>
              <a:rPr lang="ru-RU" sz="1600" dirty="0"/>
              <a:t> </a:t>
            </a:r>
            <a:r>
              <a:rPr lang="ru-RU" sz="1600" dirty="0" err="1"/>
              <a:t>органдар</a:t>
            </a:r>
            <a:r>
              <a:rPr lang="ru-RU" sz="1600" dirty="0"/>
              <a:t> мен </a:t>
            </a:r>
            <a:r>
              <a:rPr lang="ru-RU" sz="1600" dirty="0" err="1"/>
              <a:t>ұйымдардың</a:t>
            </a:r>
            <a:r>
              <a:rPr lang="ru-RU" sz="1600" dirty="0"/>
              <a:t> </a:t>
            </a:r>
            <a:r>
              <a:rPr lang="ru-RU" sz="1600" dirty="0" err="1"/>
              <a:t>басшыларын</a:t>
            </a:r>
            <a:r>
              <a:rPr lang="ru-RU" sz="1600" dirty="0"/>
              <a:t> </a:t>
            </a:r>
            <a:r>
              <a:rPr lang="ru-RU" sz="1600" dirty="0" err="1"/>
              <a:t>немесе</a:t>
            </a:r>
            <a:r>
              <a:rPr lang="ru-RU" sz="1600" dirty="0"/>
              <a:t> </a:t>
            </a:r>
            <a:r>
              <a:rPr lang="ru-RU" sz="1600" dirty="0" err="1"/>
              <a:t>олардың</a:t>
            </a:r>
            <a:r>
              <a:rPr lang="ru-RU" sz="1600" dirty="0"/>
              <a:t> </a:t>
            </a:r>
            <a:r>
              <a:rPr lang="ru-RU" sz="1600" dirty="0" err="1"/>
              <a:t>орынбасарларын</a:t>
            </a:r>
            <a:r>
              <a:rPr lang="ru-RU" sz="1600" dirty="0"/>
              <a:t> </a:t>
            </a:r>
            <a:r>
              <a:rPr lang="ru-RU" sz="1600" dirty="0" err="1"/>
              <a:t>инвесторлардың</a:t>
            </a:r>
            <a:r>
              <a:rPr lang="ru-RU" sz="1600" dirty="0"/>
              <a:t> </a:t>
            </a:r>
            <a:r>
              <a:rPr lang="ru-RU" sz="1600" dirty="0" err="1"/>
              <a:t>өтініштері</a:t>
            </a:r>
            <a:r>
              <a:rPr lang="ru-RU" sz="1600" dirty="0"/>
              <a:t> </a:t>
            </a:r>
            <a:r>
              <a:rPr lang="ru-RU" sz="1600" dirty="0" err="1"/>
              <a:t>бойынша</a:t>
            </a:r>
            <a:r>
              <a:rPr lang="ru-RU" sz="1600" dirty="0"/>
              <a:t> </a:t>
            </a:r>
            <a:r>
              <a:rPr lang="ru-RU" sz="1600" dirty="0" err="1"/>
              <a:t>тыңдауға</a:t>
            </a:r>
            <a:r>
              <a:rPr lang="ru-RU" sz="1600" dirty="0" smtClean="0"/>
              <a:t>;</a:t>
            </a:r>
          </a:p>
          <a:p>
            <a:pPr marL="342900" indent="-342900" fontAlgn="base">
              <a:buAutoNum type="arabicParenR"/>
            </a:pPr>
            <a:r>
              <a:rPr lang="ru-RU" sz="1600" dirty="0" err="1" smtClean="0"/>
              <a:t>Инвестициялық</a:t>
            </a:r>
            <a:r>
              <a:rPr lang="ru-RU" sz="1600" dirty="0" smtClean="0"/>
              <a:t> </a:t>
            </a:r>
            <a:r>
              <a:rPr lang="ru-RU" sz="1600" dirty="0" err="1"/>
              <a:t>омбудсменге</a:t>
            </a:r>
            <a:r>
              <a:rPr lang="ru-RU" sz="1600" dirty="0"/>
              <a:t> </a:t>
            </a:r>
            <a:r>
              <a:rPr lang="ru-RU" sz="1600" dirty="0" err="1"/>
              <a:t>жүктелген</a:t>
            </a:r>
            <a:r>
              <a:rPr lang="ru-RU" sz="1600" dirty="0"/>
              <a:t> </a:t>
            </a:r>
            <a:r>
              <a:rPr lang="ru-RU" sz="1600" dirty="0" err="1"/>
              <a:t>функцияларды</a:t>
            </a:r>
            <a:r>
              <a:rPr lang="ru-RU" sz="1600" dirty="0"/>
              <a:t> </a:t>
            </a:r>
            <a:r>
              <a:rPr lang="ru-RU" sz="1600" dirty="0" err="1"/>
              <a:t>жүзеге</a:t>
            </a:r>
            <a:r>
              <a:rPr lang="ru-RU" sz="1600" dirty="0"/>
              <a:t> </a:t>
            </a:r>
            <a:r>
              <a:rPr lang="ru-RU" sz="1600" dirty="0" err="1"/>
              <a:t>асыру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қажетті</a:t>
            </a:r>
            <a:r>
              <a:rPr lang="ru-RU" sz="1600" dirty="0"/>
              <a:t> </a:t>
            </a:r>
            <a:r>
              <a:rPr lang="ru-RU" sz="1600" dirty="0" err="1"/>
              <a:t>өзге</a:t>
            </a:r>
            <a:r>
              <a:rPr lang="ru-RU" sz="1600" dirty="0"/>
              <a:t> де </a:t>
            </a:r>
            <a:r>
              <a:rPr lang="ru-RU" sz="1600" dirty="0" err="1"/>
              <a:t>құқықтар</a:t>
            </a:r>
            <a:r>
              <a:rPr lang="ru-RU" sz="1600" dirty="0"/>
              <a:t>.</a:t>
            </a:r>
            <a:endParaRPr lang="ru-RU" sz="1600" i="1" dirty="0">
              <a:ea typeface="Arial"/>
              <a:cs typeface="Arial"/>
            </a:endParaRPr>
          </a:p>
        </p:txBody>
      </p:sp>
      <p:sp>
        <p:nvSpPr>
          <p:cNvPr id="15" name="Google Shape;170;p13"/>
          <p:cNvSpPr/>
          <p:nvPr/>
        </p:nvSpPr>
        <p:spPr>
          <a:xfrm>
            <a:off x="1295767" y="2197098"/>
            <a:ext cx="3400594" cy="71900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kk-KZ" sz="2000" b="1" dirty="0">
                <a:ea typeface="Arial"/>
                <a:cs typeface="Arial"/>
                <a:sym typeface="Arial"/>
              </a:rPr>
              <a:t>Тағайындау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6" name="Google Shape;172;p13"/>
          <p:cNvSpPr txBox="1"/>
          <p:nvPr/>
        </p:nvSpPr>
        <p:spPr>
          <a:xfrm>
            <a:off x="5707874" y="1942386"/>
            <a:ext cx="6256444" cy="1617244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lvl="0" algn="ctr">
              <a:buSzPts val="1600"/>
            </a:pPr>
            <a:r>
              <a:rPr lang="ru-RU" sz="1600" i="1" dirty="0" err="1">
                <a:ea typeface="Arial"/>
                <a:cs typeface="Arial"/>
                <a:sym typeface="Arial"/>
              </a:rPr>
              <a:t>Инвестициялық</a:t>
            </a:r>
            <a:r>
              <a:rPr lang="ru-RU" sz="1600" i="1" dirty="0">
                <a:ea typeface="Arial"/>
                <a:cs typeface="Arial"/>
                <a:sym typeface="Arial"/>
              </a:rPr>
              <a:t> Омбудсмен ҚР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Үкіметі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тағайындайтын</a:t>
            </a:r>
            <a:r>
              <a:rPr lang="ru-RU" sz="1600" i="1" dirty="0">
                <a:ea typeface="Arial"/>
                <a:cs typeface="Arial"/>
                <a:sym typeface="Arial"/>
              </a:rPr>
              <a:t> (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айқындайтын</a:t>
            </a:r>
            <a:r>
              <a:rPr lang="ru-RU" sz="1600" i="1" dirty="0">
                <a:ea typeface="Arial"/>
                <a:cs typeface="Arial"/>
                <a:sym typeface="Arial"/>
              </a:rPr>
              <a:t>),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инвесторлардың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құқықтары</a:t>
            </a:r>
            <a:r>
              <a:rPr lang="ru-RU" sz="1600" i="1" dirty="0">
                <a:ea typeface="Arial"/>
                <a:cs typeface="Arial"/>
                <a:sym typeface="Arial"/>
              </a:rPr>
              <a:t> мен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заңды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мүдделерін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қорғауға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жәрдемдесу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жөніндегі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функциялар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жүктелетін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лауазымды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тұлға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болып</a:t>
            </a:r>
            <a:r>
              <a:rPr lang="ru-RU" sz="1600" i="1" dirty="0">
                <a:ea typeface="Arial"/>
                <a:cs typeface="Arial"/>
                <a:sym typeface="Arial"/>
              </a:rPr>
              <a:t> </a:t>
            </a:r>
            <a:r>
              <a:rPr lang="ru-RU" sz="1600" i="1" dirty="0" err="1">
                <a:ea typeface="Arial"/>
                <a:cs typeface="Arial"/>
                <a:sym typeface="Arial"/>
              </a:rPr>
              <a:t>табылады</a:t>
            </a:r>
            <a:r>
              <a:rPr lang="ru-RU" sz="1600" i="1" dirty="0">
                <a:ea typeface="Arial"/>
                <a:cs typeface="Arial"/>
                <a:sym typeface="Arial"/>
              </a:rPr>
              <a:t>. </a:t>
            </a:r>
            <a:r>
              <a:rPr lang="ru-RU" sz="1600" i="1" dirty="0" smtClean="0">
                <a:ea typeface="Arial"/>
                <a:cs typeface="Arial"/>
                <a:sym typeface="Arial"/>
              </a:rPr>
              <a:t>(</a:t>
            </a:r>
            <a:r>
              <a:rPr lang="ru-RU" sz="1600" i="1" dirty="0">
                <a:ea typeface="Arial"/>
                <a:cs typeface="Arial"/>
                <a:sym typeface="Arial"/>
              </a:rPr>
              <a:t>ҚР ҚІЖК 314-бабы</a:t>
            </a:r>
            <a:r>
              <a:rPr lang="ru-RU" sz="1600" i="1" dirty="0" smtClean="0">
                <a:ea typeface="Arial"/>
                <a:cs typeface="Arial"/>
                <a:sym typeface="Arial"/>
              </a:rPr>
              <a:t>)</a:t>
            </a:r>
            <a:endParaRPr sz="1600" i="1" dirty="0">
              <a:ea typeface="Arial"/>
              <a:cs typeface="Arial"/>
              <a:sym typeface="Arial"/>
            </a:endParaRPr>
          </a:p>
        </p:txBody>
      </p:sp>
      <p:sp>
        <p:nvSpPr>
          <p:cNvPr id="17" name="Google Shape;171;p13"/>
          <p:cNvSpPr/>
          <p:nvPr/>
        </p:nvSpPr>
        <p:spPr>
          <a:xfrm>
            <a:off x="4972057" y="678573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84726" y="64145"/>
            <a:ext cx="3319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ts val="2300"/>
            </a:pPr>
            <a:r>
              <a:rPr lang="kk-KZ" dirty="0">
                <a:sym typeface="Arial"/>
              </a:rPr>
              <a:t>ИНВЕСТИЦИЯЛЫҚ ОМБУДСМЕН</a:t>
            </a:r>
            <a:endParaRPr lang="kk-KZ" sz="11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922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с двумя усеченными противолежащими углами 28"/>
          <p:cNvSpPr/>
          <p:nvPr/>
        </p:nvSpPr>
        <p:spPr>
          <a:xfrm>
            <a:off x="1888155" y="1188064"/>
            <a:ext cx="1352968" cy="1191106"/>
          </a:xfrm>
          <a:prstGeom prst="snip2Diag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43011" y="1041009"/>
            <a:ext cx="2679002" cy="757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Жүгіну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инвестора</a:t>
            </a:r>
          </a:p>
        </p:txBody>
      </p:sp>
      <p:sp>
        <p:nvSpPr>
          <p:cNvPr id="17" name="Прямоугольник с двумя усеченными противолежащими углами 59"/>
          <p:cNvSpPr/>
          <p:nvPr/>
        </p:nvSpPr>
        <p:spPr>
          <a:xfrm>
            <a:off x="1886387" y="3023544"/>
            <a:ext cx="1346698" cy="1191106"/>
          </a:xfrm>
          <a:prstGeom prst="snip2Diag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3244202" y="3067470"/>
            <a:ext cx="2677811" cy="1464784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err="1">
                <a:solidFill>
                  <a:schemeClr val="tx1"/>
                </a:solidFill>
              </a:rPr>
              <a:t>Инвесторға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құқықтарды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түсіндіру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ҚР </a:t>
            </a:r>
            <a:r>
              <a:rPr lang="ru-RU" sz="1400" dirty="0" err="1">
                <a:solidFill>
                  <a:schemeClr val="tx1"/>
                </a:solidFill>
              </a:rPr>
              <a:t>заңнамасын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талдау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err="1" smtClean="0">
                <a:solidFill>
                  <a:schemeClr val="tx1"/>
                </a:solidFill>
              </a:rPr>
              <a:t>Тиісті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төбешіктерге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сұрау</a:t>
            </a:r>
            <a:r>
              <a:rPr lang="ru-RU" sz="1400" dirty="0">
                <a:solidFill>
                  <a:schemeClr val="tx1"/>
                </a:solidFill>
              </a:rPr>
              <a:t> салу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65716" y="3991448"/>
            <a:ext cx="321476" cy="33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66920" y="4171231"/>
            <a:ext cx="1342085" cy="110486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Прямоугольник 20"/>
          <p:cNvSpPr/>
          <p:nvPr/>
        </p:nvSpPr>
        <p:spPr>
          <a:xfrm>
            <a:off x="4566920" y="4183924"/>
            <a:ext cx="1342085" cy="11048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t" anchorCtr="0">
            <a:noAutofit/>
          </a:bodyPr>
          <a:lstStyle/>
          <a:p>
            <a:pPr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с двумя усеченными противолежащими углами 95"/>
          <p:cNvSpPr/>
          <p:nvPr/>
        </p:nvSpPr>
        <p:spPr>
          <a:xfrm>
            <a:off x="1884625" y="4855285"/>
            <a:ext cx="1348465" cy="1191106"/>
          </a:xfrm>
          <a:prstGeom prst="snip2Diag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65716" y="5823191"/>
            <a:ext cx="321476" cy="33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34692" y="4532255"/>
            <a:ext cx="2674312" cy="521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36000" tIns="36000" rIns="36000" bIns="36000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b="1" dirty="0" err="1"/>
              <a:t>Тыңдау</a:t>
            </a:r>
            <a:r>
              <a:rPr lang="ru-RU" b="1" dirty="0"/>
              <a:t> </a:t>
            </a:r>
            <a:r>
              <a:rPr lang="ru-RU" b="1" dirty="0" err="1"/>
              <a:t>мемлекеттік</a:t>
            </a:r>
            <a:r>
              <a:rPr lang="ru-RU" b="1" dirty="0"/>
              <a:t> </a:t>
            </a:r>
            <a:r>
              <a:rPr lang="ru-RU" b="1" dirty="0" err="1"/>
              <a:t>органдардың</a:t>
            </a:r>
            <a:endParaRPr lang="ru-RU" b="1" dirty="0"/>
          </a:p>
        </p:txBody>
      </p:sp>
      <p:sp>
        <p:nvSpPr>
          <p:cNvPr id="25" name="Прямоугольник с одним вырезанным углом 24"/>
          <p:cNvSpPr/>
          <p:nvPr/>
        </p:nvSpPr>
        <p:spPr>
          <a:xfrm>
            <a:off x="3232030" y="5055864"/>
            <a:ext cx="2756878" cy="129519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/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ОМО, ЖАО </a:t>
            </a:r>
            <a:r>
              <a:rPr lang="ru-RU" sz="1400" dirty="0" err="1">
                <a:solidFill>
                  <a:schemeClr val="tx1"/>
                </a:solidFill>
              </a:rPr>
              <a:t>және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басқа</a:t>
            </a:r>
            <a:r>
              <a:rPr lang="ru-RU" sz="1400" dirty="0">
                <a:solidFill>
                  <a:schemeClr val="tx1"/>
                </a:solidFill>
              </a:rPr>
              <a:t> да </a:t>
            </a:r>
            <a:r>
              <a:rPr lang="ru-RU" sz="1400" dirty="0" err="1">
                <a:solidFill>
                  <a:schemeClr val="tx1"/>
                </a:solidFill>
              </a:rPr>
              <a:t>ұйымдармен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кеңестер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ұйымдастыру</a:t>
            </a:r>
            <a:r>
              <a:rPr lang="ru-RU" sz="1400" dirty="0">
                <a:solidFill>
                  <a:schemeClr val="tx1"/>
                </a:solidFill>
              </a:rPr>
              <a:t>;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ОМО</a:t>
            </a:r>
            <a:r>
              <a:rPr lang="ru-RU" sz="1400" dirty="0">
                <a:solidFill>
                  <a:schemeClr val="tx1"/>
                </a:solidFill>
              </a:rPr>
              <a:t>, ЖАО </a:t>
            </a:r>
            <a:r>
              <a:rPr lang="ru-RU" sz="1400" dirty="0" err="1">
                <a:solidFill>
                  <a:schemeClr val="tx1"/>
                </a:solidFill>
              </a:rPr>
              <a:t>және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басқа</a:t>
            </a:r>
            <a:r>
              <a:rPr lang="ru-RU" sz="1400" dirty="0">
                <a:solidFill>
                  <a:schemeClr val="tx1"/>
                </a:solidFill>
              </a:rPr>
              <a:t> да </a:t>
            </a:r>
            <a:r>
              <a:rPr lang="ru-RU" sz="1400" dirty="0" err="1">
                <a:solidFill>
                  <a:schemeClr val="tx1"/>
                </a:solidFill>
              </a:rPr>
              <a:t>ұйымдардан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ресми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жауап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3244203" y="1384328"/>
            <a:ext cx="2677811" cy="994843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t"/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Мәселенің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сипаттамасы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4619" y="495596"/>
            <a:ext cx="1118102" cy="609817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3024807" y="1193993"/>
            <a:ext cx="0" cy="9728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888154" y="2170974"/>
            <a:ext cx="1136654" cy="18543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021626" y="2170215"/>
            <a:ext cx="214318" cy="197131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278164" y="2155970"/>
            <a:ext cx="339337" cy="33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016775" y="3029471"/>
            <a:ext cx="0" cy="9728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4625" y="4002331"/>
            <a:ext cx="1132153" cy="4112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013592" y="4005684"/>
            <a:ext cx="214318" cy="197132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8154" y="3200018"/>
            <a:ext cx="572041" cy="49699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11236" y="3705383"/>
            <a:ext cx="623676" cy="42774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60198" y="3215199"/>
            <a:ext cx="546801" cy="50631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88158" y="4872974"/>
            <a:ext cx="547933" cy="585744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3016775" y="4861212"/>
            <a:ext cx="0" cy="9728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1884625" y="5838195"/>
            <a:ext cx="1132153" cy="1769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013592" y="5837424"/>
            <a:ext cx="214318" cy="197132"/>
          </a:xfrm>
          <a:prstGeom prst="line">
            <a:avLst/>
          </a:prstGeom>
          <a:ln>
            <a:solidFill>
              <a:srgbClr val="008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54648" y="4898573"/>
            <a:ext cx="548079" cy="54137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04116" y="5458065"/>
            <a:ext cx="623676" cy="559121"/>
          </a:xfrm>
          <a:prstGeom prst="rect">
            <a:avLst/>
          </a:prstGeom>
        </p:spPr>
      </p:pic>
      <p:grpSp>
        <p:nvGrpSpPr>
          <p:cNvPr id="44" name="Группа 99"/>
          <p:cNvGrpSpPr/>
          <p:nvPr/>
        </p:nvGrpSpPr>
        <p:grpSpPr>
          <a:xfrm>
            <a:off x="6304731" y="2268779"/>
            <a:ext cx="2035368" cy="590931"/>
            <a:chOff x="4342917" y="5191353"/>
            <a:chExt cx="1764000" cy="590933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4342917" y="5191353"/>
              <a:ext cx="1764000" cy="5909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8080"/>
              </a:solidFill>
            </a:ln>
          </p:spPr>
          <p:txBody>
            <a:bodyPr wrap="square" lIns="288000" rIns="0" anchor="ctr">
              <a:spAutoFit/>
            </a:bodyPr>
            <a:lstStyle/>
            <a:p>
              <a:pPr marL="173038" indent="-173038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   </a:t>
              </a:r>
              <a:r>
                <a:rPr lang="ru-RU" dirty="0" err="1">
                  <a:latin typeface="Times New Roman" pitchFamily="18" charset="0"/>
                  <a:cs typeface="Times New Roman" pitchFamily="18" charset="0"/>
                </a:rPr>
                <a:t>Проблемасы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 ШЕШІЛДІ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370062" y="5384438"/>
              <a:ext cx="252000" cy="234830"/>
            </a:xfrm>
            <a:prstGeom prst="rect">
              <a:avLst/>
            </a:prstGeom>
          </p:spPr>
        </p:pic>
      </p:grpSp>
      <p:sp>
        <p:nvSpPr>
          <p:cNvPr id="45" name="Прямоугольник 44"/>
          <p:cNvSpPr/>
          <p:nvPr/>
        </p:nvSpPr>
        <p:spPr>
          <a:xfrm>
            <a:off x="6288255" y="4011362"/>
            <a:ext cx="2829890" cy="4217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anchor="ctr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sz="1400" dirty="0" err="1"/>
              <a:t>Ұсынымдар</a:t>
            </a:r>
            <a:r>
              <a:rPr lang="ru-RU" sz="1400" dirty="0"/>
              <a:t> </a:t>
            </a:r>
            <a:r>
              <a:rPr lang="ru-RU" sz="1400" dirty="0" err="1"/>
              <a:t>енгізу</a:t>
            </a:r>
            <a:r>
              <a:rPr lang="ru-RU" sz="1400" dirty="0"/>
              <a:t> </a:t>
            </a:r>
            <a:r>
              <a:rPr lang="ru-RU" sz="1400" dirty="0" err="1"/>
              <a:t>заңнаманы</a:t>
            </a:r>
            <a:r>
              <a:rPr lang="ru-RU" sz="1400" dirty="0"/>
              <a:t> </a:t>
            </a:r>
            <a:r>
              <a:rPr lang="ru-RU" sz="1400" dirty="0" err="1"/>
              <a:t>өзгерту</a:t>
            </a:r>
            <a:r>
              <a:rPr lang="ru-RU" sz="1400" dirty="0"/>
              <a:t> </a:t>
            </a:r>
            <a:r>
              <a:rPr lang="ru-RU" sz="1400" dirty="0" err="1"/>
              <a:t>бойынша</a:t>
            </a:r>
            <a:r>
              <a:rPr lang="ru-RU" sz="1400" dirty="0"/>
              <a:t> ҚР </a:t>
            </a:r>
            <a:r>
              <a:rPr lang="ru-RU" sz="1400" dirty="0" err="1"/>
              <a:t>Үкіметіне</a:t>
            </a:r>
            <a:endParaRPr lang="ru-RU" sz="1400" dirty="0"/>
          </a:p>
        </p:txBody>
      </p:sp>
      <p:grpSp>
        <p:nvGrpSpPr>
          <p:cNvPr id="46" name="Группа 100"/>
          <p:cNvGrpSpPr/>
          <p:nvPr/>
        </p:nvGrpSpPr>
        <p:grpSpPr>
          <a:xfrm>
            <a:off x="8640206" y="2308517"/>
            <a:ext cx="2237696" cy="590931"/>
            <a:chOff x="6665990" y="4406325"/>
            <a:chExt cx="1794472" cy="590933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6665990" y="4406325"/>
              <a:ext cx="1794472" cy="5909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8080"/>
              </a:solidFill>
            </a:ln>
          </p:spPr>
          <p:txBody>
            <a:bodyPr wrap="square" lIns="288000" rIns="0" anchor="ctr">
              <a:spAutoFit/>
            </a:bodyPr>
            <a:lstStyle/>
            <a:p>
              <a:pPr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     </a:t>
              </a: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Проблема ШЕШІЛГЕН ЖОҚ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2" name="Рисунок 51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83122" y="4584378"/>
              <a:ext cx="252000" cy="234830"/>
            </a:xfrm>
            <a:prstGeom prst="rect">
              <a:avLst/>
            </a:prstGeom>
          </p:spPr>
        </p:pic>
      </p:grpSp>
      <p:pic>
        <p:nvPicPr>
          <p:cNvPr id="47" name="Рисунок 46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28973" y="1903494"/>
            <a:ext cx="614226" cy="41712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886387" y="1333494"/>
            <a:ext cx="594062" cy="496995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341761" y="1326378"/>
            <a:ext cx="670924" cy="461496"/>
          </a:xfrm>
          <a:prstGeom prst="rect">
            <a:avLst/>
          </a:prstGeom>
        </p:spPr>
      </p:pic>
      <p:sp>
        <p:nvSpPr>
          <p:cNvPr id="55" name="Прямоугольник 54"/>
          <p:cNvSpPr/>
          <p:nvPr/>
        </p:nvSpPr>
        <p:spPr>
          <a:xfrm>
            <a:off x="3244202" y="2560745"/>
            <a:ext cx="2664802" cy="541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36000" rIns="36000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b="1" spc="-100" dirty="0" err="1"/>
              <a:t>Проблеманы</a:t>
            </a:r>
            <a:r>
              <a:rPr lang="ru-RU" b="1" spc="-100" dirty="0"/>
              <a:t> </a:t>
            </a:r>
            <a:r>
              <a:rPr lang="ru-RU" b="1" spc="-100" dirty="0" err="1"/>
              <a:t>талдау-мерзімі</a:t>
            </a:r>
            <a:r>
              <a:rPr lang="ru-RU" b="1" spc="-100" dirty="0"/>
              <a:t> 7 </a:t>
            </a:r>
            <a:r>
              <a:rPr lang="ru-RU" b="1" spc="-100" dirty="0" err="1"/>
              <a:t>күнге</a:t>
            </a:r>
            <a:r>
              <a:rPr lang="ru-RU" b="1" spc="-100" dirty="0"/>
              <a:t> </a:t>
            </a:r>
            <a:r>
              <a:rPr lang="ru-RU" b="1" spc="-100" dirty="0" err="1"/>
              <a:t>дейін</a:t>
            </a:r>
            <a:endParaRPr lang="ru-RU" b="1" spc="-1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654693" y="5460784"/>
            <a:ext cx="2925000" cy="5159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txBody>
          <a:bodyPr wrap="square" lIns="0" tIns="36000" rIns="0" bIns="36000" anchor="ctr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күнге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мерзімде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инвесторға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жауап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81000" y="495596"/>
            <a:ext cx="11555628" cy="6108405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1" name="Соединительная линия уступом 13"/>
          <p:cNvCxnSpPr/>
          <p:nvPr/>
        </p:nvCxnSpPr>
        <p:spPr>
          <a:xfrm flipH="1">
            <a:off x="1884622" y="1233841"/>
            <a:ext cx="3533" cy="4621130"/>
          </a:xfrm>
          <a:prstGeom prst="straightConnector1">
            <a:avLst/>
          </a:prstGeom>
          <a:ln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Соединительная линия уступом 13"/>
          <p:cNvCxnSpPr>
            <a:endCxn id="25" idx="0"/>
          </p:cNvCxnSpPr>
          <p:nvPr/>
        </p:nvCxnSpPr>
        <p:spPr>
          <a:xfrm rot="5400000">
            <a:off x="3909567" y="3463672"/>
            <a:ext cx="4319130" cy="160447"/>
          </a:xfrm>
          <a:prstGeom prst="bentConnector2">
            <a:avLst/>
          </a:prstGeom>
          <a:ln>
            <a:solidFill>
              <a:srgbClr val="008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Соединительная линия уступом 13"/>
          <p:cNvCxnSpPr/>
          <p:nvPr/>
        </p:nvCxnSpPr>
        <p:spPr>
          <a:xfrm flipH="1" flipV="1">
            <a:off x="6149352" y="1384330"/>
            <a:ext cx="3260574" cy="16025"/>
          </a:xfrm>
          <a:prstGeom prst="straightConnector1">
            <a:avLst/>
          </a:prstGeom>
          <a:ln>
            <a:solidFill>
              <a:srgbClr val="008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Соединительная линия уступом 13"/>
          <p:cNvCxnSpPr/>
          <p:nvPr/>
        </p:nvCxnSpPr>
        <p:spPr>
          <a:xfrm>
            <a:off x="9408636" y="1429927"/>
            <a:ext cx="1290" cy="860267"/>
          </a:xfrm>
          <a:prstGeom prst="straightConnector1">
            <a:avLst/>
          </a:prstGeom>
          <a:ln>
            <a:solidFill>
              <a:srgbClr val="008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Прямоугольник 148"/>
          <p:cNvSpPr/>
          <p:nvPr/>
        </p:nvSpPr>
        <p:spPr>
          <a:xfrm>
            <a:off x="3354026" y="507571"/>
            <a:ext cx="4592276" cy="424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істейді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Соединительная линия уступом 13"/>
          <p:cNvCxnSpPr/>
          <p:nvPr/>
        </p:nvCxnSpPr>
        <p:spPr>
          <a:xfrm>
            <a:off x="7290648" y="1400355"/>
            <a:ext cx="1290" cy="860267"/>
          </a:xfrm>
          <a:prstGeom prst="straightConnector1">
            <a:avLst/>
          </a:prstGeom>
          <a:ln>
            <a:solidFill>
              <a:srgbClr val="008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9233476" y="3752831"/>
            <a:ext cx="2596059" cy="938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8080"/>
            </a:solidFill>
          </a:ln>
        </p:spPr>
        <p:txBody>
          <a:bodyPr wrap="square" lIns="36000" tIns="36000" rIns="36000" bIns="36000" anchor="ctr">
            <a:spAutoFit/>
          </a:bodyPr>
          <a:lstStyle/>
          <a:p>
            <a:pPr algn="ctr" defTabSz="577850">
              <a:lnSpc>
                <a:spcPct val="80000"/>
              </a:lnSpc>
              <a:spcBef>
                <a:spcPct val="0"/>
              </a:spcBef>
            </a:pPr>
            <a:r>
              <a:rPr lang="ru-RU" sz="1400" dirty="0"/>
              <a:t>ОМО, ЖАО, </a:t>
            </a:r>
            <a:r>
              <a:rPr lang="ru-RU" sz="1400" dirty="0" err="1"/>
              <a:t>басқа</a:t>
            </a:r>
            <a:r>
              <a:rPr lang="ru-RU" sz="1400" dirty="0"/>
              <a:t> да </a:t>
            </a:r>
            <a:r>
              <a:rPr lang="ru-RU" sz="1400" dirty="0" err="1"/>
              <a:t>ұйымдар</a:t>
            </a:r>
            <a:r>
              <a:rPr lang="ru-RU" sz="1400" dirty="0"/>
              <a:t> </a:t>
            </a:r>
            <a:r>
              <a:rPr lang="ru-RU" sz="1400" dirty="0" err="1"/>
              <a:t>ұстанымымен</a:t>
            </a:r>
            <a:r>
              <a:rPr lang="ru-RU" sz="1400" dirty="0"/>
              <a:t> </a:t>
            </a:r>
            <a:r>
              <a:rPr lang="ru-RU" sz="1400" dirty="0" err="1"/>
              <a:t>келіспеген</a:t>
            </a:r>
            <a:r>
              <a:rPr lang="ru-RU" sz="1400" dirty="0"/>
              <a:t> </a:t>
            </a:r>
            <a:r>
              <a:rPr lang="ru-RU" sz="1400" dirty="0" err="1"/>
              <a:t>жағдайда</a:t>
            </a:r>
            <a:r>
              <a:rPr lang="ru-RU" sz="1400" dirty="0"/>
              <a:t> – </a:t>
            </a:r>
            <a:r>
              <a:rPr lang="ru-RU" sz="1400" dirty="0" err="1"/>
              <a:t>мәселені</a:t>
            </a:r>
            <a:r>
              <a:rPr lang="ru-RU" sz="1400" dirty="0"/>
              <a:t> </a:t>
            </a:r>
            <a:r>
              <a:rPr lang="ru-RU" sz="1400" dirty="0" err="1"/>
              <a:t>уәкілетті</a:t>
            </a:r>
            <a:r>
              <a:rPr lang="ru-RU" sz="1400" dirty="0"/>
              <a:t> </a:t>
            </a:r>
            <a:r>
              <a:rPr lang="ru-RU" sz="1400" dirty="0" err="1"/>
              <a:t>органның</a:t>
            </a:r>
            <a:r>
              <a:rPr lang="ru-RU" sz="1400" dirty="0"/>
              <a:t> (СІМ) </a:t>
            </a:r>
            <a:r>
              <a:rPr lang="ru-RU" sz="1400" dirty="0" err="1"/>
              <a:t>және</a:t>
            </a:r>
            <a:r>
              <a:rPr lang="ru-RU" sz="1400" dirty="0"/>
              <a:t> ИҰ </a:t>
            </a:r>
            <a:r>
              <a:rPr lang="ru-RU" sz="1400" dirty="0" err="1"/>
              <a:t>қарауына</a:t>
            </a:r>
            <a:r>
              <a:rPr lang="ru-RU" sz="1400" dirty="0"/>
              <a:t> </a:t>
            </a:r>
            <a:r>
              <a:rPr lang="ru-RU" sz="1400" dirty="0" err="1"/>
              <a:t>шығару</a:t>
            </a:r>
            <a:endParaRPr lang="ru-RU" sz="1400" dirty="0"/>
          </a:p>
        </p:txBody>
      </p:sp>
      <p:sp>
        <p:nvSpPr>
          <p:cNvPr id="57" name="Стрелка вниз 56"/>
          <p:cNvSpPr/>
          <p:nvPr/>
        </p:nvSpPr>
        <p:spPr>
          <a:xfrm>
            <a:off x="10360308" y="2931598"/>
            <a:ext cx="250631" cy="76437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Стрелка вниз 59"/>
          <p:cNvSpPr/>
          <p:nvPr/>
        </p:nvSpPr>
        <p:spPr>
          <a:xfrm rot="10800000">
            <a:off x="7197098" y="2932637"/>
            <a:ext cx="250631" cy="89795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Стрелка вниз 60"/>
          <p:cNvSpPr/>
          <p:nvPr/>
        </p:nvSpPr>
        <p:spPr>
          <a:xfrm>
            <a:off x="8818915" y="2932637"/>
            <a:ext cx="250631" cy="89795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512764" y="741675"/>
            <a:ext cx="2423863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577850">
              <a:spcBef>
                <a:spcPct val="0"/>
              </a:spcBef>
            </a:pPr>
            <a:r>
              <a:rPr lang="ru-RU" sz="1600" b="1" dirty="0" err="1"/>
              <a:t>Өтініш</a:t>
            </a:r>
            <a:r>
              <a:rPr lang="ru-RU" sz="1600" b="1" dirty="0"/>
              <a:t> </a:t>
            </a:r>
            <a:r>
              <a:rPr lang="ru-RU" sz="1600" b="1" dirty="0" err="1"/>
              <a:t>арналары</a:t>
            </a:r>
            <a:r>
              <a:rPr lang="ru-RU" sz="1600" b="1" dirty="0" smtClean="0"/>
              <a:t>:</a:t>
            </a:r>
          </a:p>
          <a:p>
            <a:pPr marL="285750" indent="-285750" algn="ctr" defTabSz="5778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ЗУ</a:t>
            </a:r>
            <a:r>
              <a:rPr lang="ru-RU" sz="1600" b="1" dirty="0"/>
              <a:t>, </a:t>
            </a:r>
            <a:r>
              <a:rPr lang="en-US" sz="1600" b="1" dirty="0"/>
              <a:t>KZI </a:t>
            </a:r>
            <a:r>
              <a:rPr lang="ru-RU" sz="1600" b="1" dirty="0" err="1"/>
              <a:t>өкілдері</a:t>
            </a:r>
            <a:r>
              <a:rPr lang="ru-RU" sz="1600" b="1" dirty="0" smtClean="0"/>
              <a:t>;</a:t>
            </a:r>
          </a:p>
          <a:p>
            <a:pPr marL="285750" indent="-285750" algn="ctr" defTabSz="5778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/>
              <a:t>ОМО</a:t>
            </a:r>
            <a:r>
              <a:rPr lang="ru-RU" sz="1600" b="1" dirty="0"/>
              <a:t>, ЖАО;</a:t>
            </a:r>
            <a:r>
              <a:rPr lang="en-US" sz="1600" b="1" dirty="0"/>
              <a:t>KZI</a:t>
            </a:r>
            <a:r>
              <a:rPr lang="en-US" sz="1600" b="1" dirty="0" smtClean="0"/>
              <a:t>;</a:t>
            </a:r>
            <a:endParaRPr lang="ru-RU" sz="1600" b="1" dirty="0" smtClean="0"/>
          </a:p>
          <a:p>
            <a:pPr marL="285750" indent="-285750" algn="ctr" defTabSz="5778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b="1" dirty="0" err="1" smtClean="0"/>
              <a:t>Инвестициялық</a:t>
            </a:r>
            <a:r>
              <a:rPr lang="ru-RU" sz="1600" b="1" dirty="0" smtClean="0"/>
              <a:t> </a:t>
            </a:r>
            <a:r>
              <a:rPr lang="ru-RU" sz="1600" b="1" dirty="0"/>
              <a:t>Омбудсмен (ИО)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80207" y="65784"/>
            <a:ext cx="3391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ИНВЕСТИЦИЯЛЫҚ ОМБУДСМЕН</a:t>
            </a:r>
            <a:endParaRPr lang="kk-KZ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55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"/>
          <p:cNvSpPr/>
          <p:nvPr/>
        </p:nvSpPr>
        <p:spPr>
          <a:xfrm>
            <a:off x="5054364" y="5093866"/>
            <a:ext cx="880278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4"/>
          <p:cNvSpPr txBox="1"/>
          <p:nvPr/>
        </p:nvSpPr>
        <p:spPr>
          <a:xfrm>
            <a:off x="6003889" y="932055"/>
            <a:ext cx="5752681" cy="893909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2015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жылғы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7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желтоқсандағы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"Астана "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халықаралық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қаржы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орталығы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туралы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"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Қазақстан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Республикасының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конституциялық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заңы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. ХФО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Сотының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2017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жылғы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регламенті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ХФО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басқару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жөніндегі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кеңестің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2017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жылғы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5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желтоқсандағы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қаулысымен</a:t>
            </a:r>
            <a:r>
              <a:rPr lang="ru-RU" sz="13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300" dirty="0" err="1">
                <a:latin typeface="Arial"/>
                <a:ea typeface="Arial"/>
                <a:cs typeface="Arial"/>
                <a:sym typeface="Arial"/>
              </a:rPr>
              <a:t>бекітілді</a:t>
            </a:r>
            <a:endParaRPr sz="1300" i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4"/>
          <p:cNvSpPr/>
          <p:nvPr/>
        </p:nvSpPr>
        <p:spPr>
          <a:xfrm>
            <a:off x="851081" y="981044"/>
            <a:ext cx="4080605" cy="71900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ҚҰҚЫҚТЫҚ РЕТТЕУ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862964" y="1881839"/>
            <a:ext cx="4080605" cy="612948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ХФО СОТЫ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5068362" y="1092094"/>
            <a:ext cx="821749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4;p14"/>
          <p:cNvSpPr/>
          <p:nvPr/>
        </p:nvSpPr>
        <p:spPr>
          <a:xfrm>
            <a:off x="918387" y="3042567"/>
            <a:ext cx="4080605" cy="120137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lvl="0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ЮРИСДИКЦИЯ</a:t>
            </a: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191;p14"/>
          <p:cNvSpPr/>
          <p:nvPr/>
        </p:nvSpPr>
        <p:spPr>
          <a:xfrm>
            <a:off x="5068362" y="1942273"/>
            <a:ext cx="81073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92;p14"/>
          <p:cNvSpPr txBox="1"/>
          <p:nvPr/>
        </p:nvSpPr>
        <p:spPr>
          <a:xfrm>
            <a:off x="6003889" y="1881839"/>
            <a:ext cx="5752681" cy="796047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1400" dirty="0" err="1">
                <a:latin typeface="Arial"/>
                <a:ea typeface="Arial"/>
                <a:cs typeface="Arial"/>
              </a:rPr>
              <a:t>Өңірдегі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алғашқы</a:t>
            </a:r>
            <a:r>
              <a:rPr lang="ru-RU" sz="1400" dirty="0">
                <a:latin typeface="Arial"/>
                <a:ea typeface="Arial"/>
                <a:cs typeface="Arial"/>
              </a:rPr>
              <a:t> сот </a:t>
            </a:r>
            <a:r>
              <a:rPr lang="ru-RU" sz="1400" dirty="0" err="1">
                <a:latin typeface="Arial"/>
                <a:ea typeface="Arial"/>
                <a:cs typeface="Arial"/>
              </a:rPr>
              <a:t>жүйесі</a:t>
            </a:r>
            <a:r>
              <a:rPr lang="ru-RU" sz="1400" dirty="0">
                <a:latin typeface="Arial"/>
                <a:ea typeface="Arial"/>
                <a:cs typeface="Arial"/>
              </a:rPr>
              <a:t>, </a:t>
            </a:r>
            <a:r>
              <a:rPr lang="ru-RU" sz="1400" dirty="0" err="1">
                <a:latin typeface="Arial"/>
                <a:ea typeface="Arial"/>
                <a:cs typeface="Arial"/>
              </a:rPr>
              <a:t>ағылшын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жалпы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құқық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нормалары</a:t>
            </a:r>
            <a:r>
              <a:rPr lang="ru-RU" sz="1400" dirty="0">
                <a:latin typeface="Arial"/>
                <a:ea typeface="Arial"/>
                <a:cs typeface="Arial"/>
              </a:rPr>
              <a:t> мен </a:t>
            </a:r>
            <a:r>
              <a:rPr lang="ru-RU" sz="1400" dirty="0" err="1">
                <a:latin typeface="Arial"/>
                <a:ea typeface="Arial"/>
                <a:cs typeface="Arial"/>
              </a:rPr>
              <a:t>принциптеріне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негізделген</a:t>
            </a:r>
            <a:r>
              <a:rPr lang="ru-RU" sz="1400" dirty="0">
                <a:latin typeface="Arial"/>
                <a:ea typeface="Arial"/>
                <a:cs typeface="Arial"/>
              </a:rPr>
              <a:t>. ХФО соты </a:t>
            </a:r>
            <a:r>
              <a:rPr lang="ru-RU" sz="1400" dirty="0" err="1">
                <a:latin typeface="Arial"/>
                <a:ea typeface="Arial"/>
                <a:cs typeface="Arial"/>
              </a:rPr>
              <a:t>қылмыстық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әкімшілік</a:t>
            </a:r>
            <a:r>
              <a:rPr lang="ru-RU" sz="1400" dirty="0">
                <a:latin typeface="Arial"/>
                <a:ea typeface="Arial"/>
                <a:cs typeface="Arial"/>
              </a:rPr>
              <a:t> сот </a:t>
            </a:r>
            <a:r>
              <a:rPr lang="ru-RU" sz="1400" dirty="0" err="1">
                <a:latin typeface="Arial"/>
                <a:ea typeface="Arial"/>
                <a:cs typeface="Arial"/>
              </a:rPr>
              <a:t>ісін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жүргізуді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жүзеге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асырмайды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92;p14"/>
          <p:cNvSpPr txBox="1"/>
          <p:nvPr/>
        </p:nvSpPr>
        <p:spPr>
          <a:xfrm>
            <a:off x="5992941" y="3042567"/>
            <a:ext cx="5763629" cy="1590926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>
                <a:latin typeface="Arial"/>
                <a:ea typeface="Arial"/>
                <a:cs typeface="Arial"/>
              </a:rPr>
              <a:t>ХФО </a:t>
            </a:r>
            <a:r>
              <a:rPr lang="ru-RU" sz="1400" dirty="0" err="1">
                <a:latin typeface="Arial"/>
                <a:ea typeface="Arial"/>
                <a:cs typeface="Arial"/>
              </a:rPr>
              <a:t>қатысушылары</a:t>
            </a:r>
            <a:r>
              <a:rPr lang="ru-RU" sz="1400" dirty="0">
                <a:latin typeface="Arial"/>
                <a:ea typeface="Arial"/>
                <a:cs typeface="Arial"/>
              </a:rPr>
              <a:t>, ХФО </a:t>
            </a:r>
            <a:r>
              <a:rPr lang="ru-RU" sz="1400" dirty="0" err="1">
                <a:latin typeface="Arial"/>
                <a:ea typeface="Arial"/>
                <a:cs typeface="Arial"/>
              </a:rPr>
              <a:t>органдары</a:t>
            </a:r>
            <a:r>
              <a:rPr lang="ru-RU" sz="1400" dirty="0">
                <a:latin typeface="Arial"/>
                <a:ea typeface="Arial"/>
                <a:cs typeface="Arial"/>
              </a:rPr>
              <a:t>, </a:t>
            </a:r>
            <a:r>
              <a:rPr lang="ru-RU" sz="1400" dirty="0" err="1">
                <a:latin typeface="Arial"/>
                <a:ea typeface="Arial"/>
                <a:cs typeface="Arial"/>
              </a:rPr>
              <a:t>олардың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шетелдік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қызметкерлері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арасында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туындайтын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азаматтық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коммерциялық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даулар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;</a:t>
            </a: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/>
                <a:ea typeface="Arial"/>
                <a:cs typeface="Arial"/>
              </a:rPr>
              <a:t>ХФО-да </a:t>
            </a:r>
            <a:r>
              <a:rPr lang="ru-RU" sz="1400" dirty="0" err="1">
                <a:latin typeface="Arial"/>
                <a:ea typeface="Arial"/>
                <a:cs typeface="Arial"/>
              </a:rPr>
              <a:t>жүзеге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асырылған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ХФЮА-</a:t>
            </a:r>
            <a:r>
              <a:rPr lang="ru-RU" sz="1400" dirty="0" err="1">
                <a:latin typeface="Arial"/>
                <a:ea typeface="Arial"/>
                <a:cs typeface="Arial"/>
              </a:rPr>
              <a:t>ға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бағынысты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құқығына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жататын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операциялар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бойынша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даулар</a:t>
            </a:r>
            <a:r>
              <a:rPr lang="ru-RU" sz="1400" dirty="0">
                <a:latin typeface="Arial"/>
                <a:ea typeface="Arial"/>
                <a:cs typeface="Arial"/>
              </a:rPr>
              <a:t>;  </a:t>
            </a:r>
            <a:endParaRPr lang="ru-RU" sz="1400" dirty="0" smtClean="0">
              <a:latin typeface="Arial"/>
              <a:ea typeface="Arial"/>
              <a:cs typeface="Arial"/>
            </a:endParaRP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Arial"/>
                <a:ea typeface="Arial"/>
                <a:cs typeface="Arial"/>
              </a:rPr>
              <a:t>Тараптардың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келісімі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бойынша</a:t>
            </a:r>
            <a:r>
              <a:rPr lang="ru-RU" sz="1400" dirty="0">
                <a:latin typeface="Arial"/>
                <a:ea typeface="Arial"/>
                <a:cs typeface="Arial"/>
              </a:rPr>
              <a:t> ХФО </a:t>
            </a:r>
            <a:r>
              <a:rPr lang="ru-RU" sz="1400" dirty="0" err="1">
                <a:latin typeface="Arial"/>
                <a:ea typeface="Arial"/>
                <a:cs typeface="Arial"/>
              </a:rPr>
              <a:t>сотына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берілген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даулар.ХФО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нормаларын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түсіндіру</a:t>
            </a:r>
            <a:r>
              <a:rPr lang="ru-RU" sz="1400" dirty="0">
                <a:latin typeface="Arial"/>
                <a:ea typeface="Arial"/>
                <a:cs typeface="Arial"/>
              </a:rPr>
              <a:t>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94;p14"/>
          <p:cNvSpPr/>
          <p:nvPr/>
        </p:nvSpPr>
        <p:spPr>
          <a:xfrm>
            <a:off x="862963" y="4769434"/>
            <a:ext cx="4080605" cy="120137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lvl="0" algn="ctr">
              <a:buClr>
                <a:srgbClr val="E74823"/>
              </a:buClr>
              <a:buSzPts val="1600"/>
            </a:pPr>
            <a:r>
              <a:rPr lang="ru-RU" sz="2000" b="1" dirty="0" err="1">
                <a:ea typeface="Arial"/>
                <a:cs typeface="Arial"/>
                <a:sym typeface="Arial"/>
              </a:rPr>
              <a:t>Құрылымы</a:t>
            </a: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92;p14"/>
          <p:cNvSpPr txBox="1"/>
          <p:nvPr/>
        </p:nvSpPr>
        <p:spPr>
          <a:xfrm>
            <a:off x="6003889" y="4769434"/>
            <a:ext cx="5872425" cy="1435423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just">
              <a:buClr>
                <a:srgbClr val="000000"/>
              </a:buClr>
              <a:buSzPts val="1600"/>
            </a:pPr>
            <a:r>
              <a:rPr lang="ru-RU" sz="1400" dirty="0">
                <a:latin typeface="Arial"/>
                <a:ea typeface="Arial"/>
                <a:cs typeface="Arial"/>
              </a:rPr>
              <a:t>ХФО соты </a:t>
            </a:r>
            <a:r>
              <a:rPr lang="ru-RU" sz="1400" dirty="0" err="1">
                <a:latin typeface="Arial"/>
                <a:ea typeface="Arial"/>
                <a:cs typeface="Arial"/>
              </a:rPr>
              <a:t>өз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қызметінде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тәуелсіз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болып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табылады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ҚР сот </a:t>
            </a:r>
            <a:r>
              <a:rPr lang="ru-RU" sz="1400" dirty="0" err="1">
                <a:latin typeface="Arial"/>
                <a:ea typeface="Arial"/>
                <a:cs typeface="Arial"/>
              </a:rPr>
              <a:t>жүйесінің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бір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бөлігі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болып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табылмайдыБірінші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сатыдағы</a:t>
            </a:r>
            <a:r>
              <a:rPr lang="ru-RU" sz="1400" dirty="0">
                <a:latin typeface="Arial"/>
                <a:ea typeface="Arial"/>
                <a:cs typeface="Arial"/>
              </a:rPr>
              <a:t> сот (</a:t>
            </a:r>
            <a:r>
              <a:rPr lang="ru-RU" sz="1400" dirty="0" err="1">
                <a:latin typeface="Arial"/>
                <a:ea typeface="Arial"/>
                <a:cs typeface="Arial"/>
              </a:rPr>
              <a:t>жеңіл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шағымдар</a:t>
            </a:r>
            <a:r>
              <a:rPr lang="ru-RU" sz="1400" dirty="0">
                <a:latin typeface="Arial"/>
                <a:ea typeface="Arial"/>
                <a:cs typeface="Arial"/>
              </a:rPr>
              <a:t> соты)</a:t>
            </a:r>
            <a:r>
              <a:rPr lang="ru-RU" sz="1400" dirty="0" err="1">
                <a:latin typeface="Arial"/>
                <a:ea typeface="Arial"/>
                <a:cs typeface="Arial"/>
              </a:rPr>
              <a:t>Апелляциялық</a:t>
            </a:r>
            <a:r>
              <a:rPr lang="ru-RU" sz="1400" dirty="0">
                <a:latin typeface="Arial"/>
                <a:ea typeface="Arial"/>
                <a:cs typeface="Arial"/>
              </a:rPr>
              <a:t> сот-</a:t>
            </a:r>
            <a:r>
              <a:rPr lang="ru-RU" sz="1400" dirty="0" err="1">
                <a:latin typeface="Arial"/>
                <a:ea typeface="Arial"/>
                <a:cs typeface="Arial"/>
              </a:rPr>
              <a:t>шешімдері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түпкілікті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болып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табылады</a:t>
            </a:r>
            <a:r>
              <a:rPr lang="ru-RU" sz="1400" dirty="0">
                <a:latin typeface="Arial"/>
                <a:ea typeface="Arial"/>
                <a:cs typeface="Arial"/>
              </a:rPr>
              <a:t>. </a:t>
            </a:r>
            <a:r>
              <a:rPr lang="ru-RU" sz="1400" dirty="0" err="1">
                <a:latin typeface="Arial"/>
                <a:ea typeface="Arial"/>
                <a:cs typeface="Arial"/>
              </a:rPr>
              <a:t>Бұдан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басқа</a:t>
            </a:r>
            <a:r>
              <a:rPr lang="ru-RU" sz="1400" dirty="0">
                <a:latin typeface="Arial"/>
                <a:ea typeface="Arial"/>
                <a:cs typeface="Arial"/>
              </a:rPr>
              <a:t>, </a:t>
            </a:r>
            <a:r>
              <a:rPr lang="ru-RU" sz="1400" dirty="0" err="1">
                <a:latin typeface="Arial"/>
                <a:ea typeface="Arial"/>
                <a:cs typeface="Arial"/>
              </a:rPr>
              <a:t>шағын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талаптарды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қараудың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арнайы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жеделдетілген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рәсімі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қарастырылған</a:t>
            </a:r>
            <a:r>
              <a:rPr lang="ru-RU" sz="1400" dirty="0">
                <a:latin typeface="Arial"/>
                <a:ea typeface="Arial"/>
                <a:cs typeface="Arial"/>
              </a:rPr>
              <a:t>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91;p14"/>
          <p:cNvSpPr/>
          <p:nvPr/>
        </p:nvSpPr>
        <p:spPr>
          <a:xfrm>
            <a:off x="5072872" y="3467694"/>
            <a:ext cx="880278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44101" y="1191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ИНВЕСТОРЛАРДЫҢ ҚҰҚЫҚТАРЫН ҚОРҒАУДЫҢ СОТ </a:t>
            </a:r>
            <a:r>
              <a:rPr lang="kk-KZ" b="1" dirty="0" smtClean="0">
                <a:sym typeface="Arial"/>
              </a:rPr>
              <a:t>ТЕТІКТЕРІ ХФО </a:t>
            </a:r>
            <a:r>
              <a:rPr lang="kk-KZ" b="1" dirty="0">
                <a:sym typeface="Arial"/>
              </a:rPr>
              <a:t>СОТЫ</a:t>
            </a:r>
            <a:endParaRPr lang="kk-KZ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61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"/>
          <p:cNvSpPr/>
          <p:nvPr/>
        </p:nvSpPr>
        <p:spPr>
          <a:xfrm>
            <a:off x="4645914" y="5096733"/>
            <a:ext cx="880278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4"/>
          <p:cNvSpPr txBox="1"/>
          <p:nvPr/>
        </p:nvSpPr>
        <p:spPr>
          <a:xfrm>
            <a:off x="5494503" y="971382"/>
            <a:ext cx="6534211" cy="893909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2015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жылғы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7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желтоқсандағы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"Астана "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халықаралық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қаржы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орталығы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туралы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"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Қазақстан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Республикасының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конституциялық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заңы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. </a:t>
            </a:r>
            <a:endParaRPr lang="ru-RU" sz="1400" dirty="0" smtClean="0"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ХФҚ 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ҰАО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регламенті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ХФҚ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басқармасы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кеңесінің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2017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жылғы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5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желтоқсандағы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қаулысымен</a:t>
            </a:r>
            <a:r>
              <a:rPr lang="ru-RU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  <a:sym typeface="Arial"/>
              </a:rPr>
              <a:t>бекітілді</a:t>
            </a:r>
            <a:endParaRPr sz="1400" i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4"/>
          <p:cNvSpPr/>
          <p:nvPr/>
        </p:nvSpPr>
        <p:spPr>
          <a:xfrm>
            <a:off x="469083" y="974253"/>
            <a:ext cx="4080605" cy="71900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ҚҰҚЫҚТЫҚ РЕТТЕУ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440205" y="2174495"/>
            <a:ext cx="4080605" cy="1061547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ХАЛЫҚАРАЛЫҚ ТӨРЕЛІК ОРТАЛЫҒЫ</a:t>
            </a:r>
            <a:endParaRPr sz="2000" b="1" dirty="0"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4672754" y="1083894"/>
            <a:ext cx="821749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91;p14"/>
          <p:cNvSpPr/>
          <p:nvPr/>
        </p:nvSpPr>
        <p:spPr>
          <a:xfrm>
            <a:off x="4602289" y="2333949"/>
            <a:ext cx="81073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92;p14"/>
          <p:cNvSpPr txBox="1"/>
          <p:nvPr/>
        </p:nvSpPr>
        <p:spPr>
          <a:xfrm>
            <a:off x="5494503" y="1934963"/>
            <a:ext cx="6534211" cy="2843866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algn="just">
              <a:buClr>
                <a:srgbClr val="000000"/>
              </a:buClr>
              <a:buSzPts val="1600"/>
            </a:pPr>
            <a:r>
              <a:rPr lang="ru-RU" sz="1400" dirty="0" smtClean="0">
                <a:latin typeface="Arial"/>
                <a:ea typeface="Arial"/>
                <a:cs typeface="Arial"/>
              </a:rPr>
              <a:t> ҚТО </a:t>
            </a:r>
            <a:r>
              <a:rPr lang="ru-RU" sz="1400" dirty="0" err="1" smtClean="0">
                <a:latin typeface="Arial"/>
                <a:ea typeface="Arial"/>
                <a:cs typeface="Arial"/>
              </a:rPr>
              <a:t>туралы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уағдаласа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алады</a:t>
            </a:r>
            <a:r>
              <a:rPr lang="ru-RU" sz="1400" dirty="0">
                <a:latin typeface="Arial"/>
                <a:ea typeface="Arial"/>
                <a:cs typeface="Arial"/>
              </a:rPr>
              <a:t>: </a:t>
            </a: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/>
                <a:ea typeface="Arial"/>
                <a:cs typeface="Arial"/>
              </a:rPr>
              <a:t>2018 </a:t>
            </a:r>
            <a:r>
              <a:rPr lang="ru-RU" sz="1400" dirty="0" err="1">
                <a:latin typeface="Arial"/>
                <a:ea typeface="Arial"/>
                <a:cs typeface="Arial"/>
              </a:rPr>
              <a:t>жылғы</a:t>
            </a:r>
            <a:r>
              <a:rPr lang="ru-RU" sz="1400" dirty="0">
                <a:latin typeface="Arial"/>
                <a:ea typeface="Arial"/>
                <a:cs typeface="Arial"/>
              </a:rPr>
              <a:t> МАС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медиация </a:t>
            </a:r>
            <a:r>
              <a:rPr lang="ru-RU" sz="1400" dirty="0" err="1">
                <a:latin typeface="Arial"/>
                <a:ea typeface="Arial"/>
                <a:cs typeface="Arial"/>
              </a:rPr>
              <a:t>ережелеріне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сәйкес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процеске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әкімшілік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етті</a:t>
            </a:r>
            <a:r>
              <a:rPr lang="ru-RU" sz="1400" dirty="0">
                <a:latin typeface="Arial"/>
                <a:ea typeface="Arial"/>
                <a:cs typeface="Arial"/>
              </a:rPr>
              <a:t>. </a:t>
            </a:r>
            <a:r>
              <a:rPr lang="ru-RU" sz="1400" dirty="0" err="1">
                <a:latin typeface="Arial"/>
                <a:ea typeface="Arial"/>
                <a:cs typeface="Arial"/>
              </a:rPr>
              <a:t>Бұл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ережелер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жедел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,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төтенше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төрешілерді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тағайындау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инвестициялық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шарттар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бойынша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дауларды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шешу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рәсімдерін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қамтиды</a:t>
            </a:r>
            <a:r>
              <a:rPr lang="ru-RU" sz="1400" dirty="0">
                <a:latin typeface="Arial"/>
                <a:ea typeface="Arial"/>
                <a:cs typeface="Arial"/>
              </a:rPr>
              <a:t>; </a:t>
            </a: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Arial"/>
                <a:ea typeface="Arial"/>
                <a:cs typeface="Arial"/>
              </a:rPr>
              <a:t>Халықаралық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сауда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құқығы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жөніндегі</a:t>
            </a:r>
            <a:r>
              <a:rPr lang="ru-RU" sz="1400" dirty="0">
                <a:latin typeface="Arial"/>
                <a:ea typeface="Arial"/>
                <a:cs typeface="Arial"/>
              </a:rPr>
              <a:t> БҰҰ </a:t>
            </a:r>
            <a:r>
              <a:rPr lang="ru-RU" sz="1400" dirty="0" err="1">
                <a:latin typeface="Arial"/>
                <a:ea typeface="Arial"/>
                <a:cs typeface="Arial"/>
              </a:rPr>
              <a:t>комиссиясының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регламентіне</a:t>
            </a:r>
            <a:r>
              <a:rPr lang="ru-RU" sz="1400" dirty="0">
                <a:latin typeface="Arial"/>
                <a:ea typeface="Arial"/>
                <a:cs typeface="Arial"/>
              </a:rPr>
              <a:t> (ЮНСИТРАЛ) </a:t>
            </a:r>
            <a:r>
              <a:rPr lang="ru-RU" sz="1400" dirty="0" err="1">
                <a:latin typeface="Arial"/>
                <a:ea typeface="Arial"/>
                <a:cs typeface="Arial"/>
              </a:rPr>
              <a:t>немесе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Тараптармен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келісілген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арнайы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регламентке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сәйкес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процеске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әкімшілік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етті</a:t>
            </a:r>
            <a:r>
              <a:rPr lang="ru-RU" sz="1400" dirty="0">
                <a:latin typeface="Arial"/>
                <a:ea typeface="Arial"/>
                <a:cs typeface="Arial"/>
              </a:rPr>
              <a:t>; </a:t>
            </a:r>
            <a:endParaRPr lang="ru-RU" sz="1400" dirty="0" smtClean="0">
              <a:latin typeface="Arial"/>
              <a:ea typeface="Arial"/>
              <a:cs typeface="Arial"/>
            </a:endParaRP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400" dirty="0">
                <a:latin typeface="Arial"/>
                <a:ea typeface="Arial"/>
                <a:cs typeface="Arial"/>
              </a:rPr>
              <a:t>Мао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медиация </a:t>
            </a:r>
            <a:r>
              <a:rPr lang="ru-RU" sz="1400" dirty="0" err="1">
                <a:latin typeface="Arial"/>
                <a:ea typeface="Arial"/>
                <a:cs typeface="Arial"/>
              </a:rPr>
              <a:t>ережелеріне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немесе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Тараптар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келіскен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медиацияның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арнайы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ережелеріне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сәйкес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медиацияны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жүзеге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 smtClean="0">
                <a:latin typeface="Arial"/>
                <a:ea typeface="Arial"/>
                <a:cs typeface="Arial"/>
              </a:rPr>
              <a:t>асырған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;</a:t>
            </a: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Arial"/>
                <a:ea typeface="Arial"/>
                <a:cs typeface="Arial"/>
              </a:rPr>
              <a:t>Дауларды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баламалы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шешудің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басқа</a:t>
            </a:r>
            <a:r>
              <a:rPr lang="ru-RU" sz="1400" dirty="0">
                <a:latin typeface="Arial"/>
                <a:ea typeface="Arial"/>
                <a:cs typeface="Arial"/>
              </a:rPr>
              <a:t> да </a:t>
            </a:r>
            <a:r>
              <a:rPr lang="ru-RU" sz="1400" dirty="0" err="1">
                <a:latin typeface="Arial"/>
                <a:ea typeface="Arial"/>
                <a:cs typeface="Arial"/>
              </a:rPr>
              <a:t>нысандарын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қамтамасыз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етті</a:t>
            </a:r>
            <a:r>
              <a:rPr lang="ru-RU" sz="1400" dirty="0">
                <a:latin typeface="Arial"/>
                <a:ea typeface="Arial"/>
                <a:cs typeface="Arial"/>
              </a:rPr>
              <a:t>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94;p14"/>
          <p:cNvSpPr/>
          <p:nvPr/>
        </p:nvSpPr>
        <p:spPr>
          <a:xfrm>
            <a:off x="440205" y="4772301"/>
            <a:ext cx="4080605" cy="120137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lvl="0" algn="ctr">
              <a:buClr>
                <a:srgbClr val="E74823"/>
              </a:buClr>
              <a:buSzPts val="1600"/>
            </a:pPr>
            <a:r>
              <a:rPr lang="ru-RU" sz="2000" b="1" dirty="0">
                <a:ea typeface="Arial"/>
                <a:cs typeface="Arial"/>
                <a:sym typeface="Arial"/>
              </a:rPr>
              <a:t>ШЕШІМДЕРДІ ЮРИСДИКЦИЯ ЖӘНЕ ТАНУ</a:t>
            </a:r>
            <a:endParaRPr sz="127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92;p14"/>
          <p:cNvSpPr txBox="1"/>
          <p:nvPr/>
        </p:nvSpPr>
        <p:spPr>
          <a:xfrm>
            <a:off x="5570878" y="4818364"/>
            <a:ext cx="6457836" cy="2039636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келісім</a:t>
            </a:r>
            <a:r>
              <a:rPr lang="ru-RU" sz="1400" dirty="0">
                <a:latin typeface="Arial"/>
                <a:ea typeface="Arial"/>
                <a:cs typeface="Arial"/>
              </a:rPr>
              <a:t> не Медиация </a:t>
            </a:r>
            <a:r>
              <a:rPr lang="ru-RU" sz="1400" dirty="0" err="1">
                <a:latin typeface="Arial"/>
                <a:ea typeface="Arial"/>
                <a:cs typeface="Arial"/>
              </a:rPr>
              <a:t>туралы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келісім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негізіндегі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 smtClean="0">
                <a:latin typeface="Arial"/>
                <a:ea typeface="Arial"/>
                <a:cs typeface="Arial"/>
              </a:rPr>
              <a:t>даулар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 ҚР-да </a:t>
            </a:r>
            <a:r>
              <a:rPr lang="ru-RU" sz="1400" dirty="0" err="1">
                <a:latin typeface="Arial"/>
                <a:ea typeface="Arial"/>
                <a:cs typeface="Arial"/>
              </a:rPr>
              <a:t>Хао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шешімдерін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тану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орындау</a:t>
            </a:r>
            <a:r>
              <a:rPr lang="ru-RU" sz="1400" dirty="0">
                <a:latin typeface="Arial"/>
                <a:ea typeface="Arial"/>
                <a:cs typeface="Arial"/>
              </a:rPr>
              <a:t> ҚР-да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төреліктер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шығарған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шешімдерді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тану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орындау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сияқты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тәртіппен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және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шарттарда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жүзеге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асырылады</a:t>
            </a:r>
            <a:r>
              <a:rPr lang="ru-RU" sz="1400" dirty="0">
                <a:latin typeface="Arial"/>
                <a:ea typeface="Arial"/>
                <a:cs typeface="Arial"/>
              </a:rPr>
              <a:t>. </a:t>
            </a:r>
            <a:endParaRPr lang="ru-RU" sz="1400" dirty="0" smtClean="0">
              <a:latin typeface="Arial"/>
              <a:ea typeface="Arial"/>
              <a:cs typeface="Arial"/>
            </a:endParaRP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Arial"/>
                <a:ea typeface="Arial"/>
                <a:cs typeface="Arial"/>
              </a:rPr>
              <a:t>Хао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шешімдеріне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атқару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парағын</a:t>
            </a:r>
            <a:r>
              <a:rPr lang="ru-RU" sz="1400" dirty="0">
                <a:latin typeface="Arial"/>
                <a:ea typeface="Arial"/>
                <a:cs typeface="Arial"/>
              </a:rPr>
              <a:t> ХФО соты </a:t>
            </a:r>
            <a:r>
              <a:rPr lang="ru-RU" sz="1400" dirty="0" err="1">
                <a:latin typeface="Arial"/>
                <a:ea typeface="Arial"/>
                <a:cs typeface="Arial"/>
              </a:rPr>
              <a:t>береді</a:t>
            </a:r>
            <a:r>
              <a:rPr lang="ru-RU" sz="1400" dirty="0">
                <a:latin typeface="Arial"/>
                <a:ea typeface="Arial"/>
                <a:cs typeface="Arial"/>
              </a:rPr>
              <a:t>. </a:t>
            </a:r>
            <a:endParaRPr lang="ru-RU" sz="1400" dirty="0" smtClean="0">
              <a:latin typeface="Arial"/>
              <a:ea typeface="Arial"/>
              <a:cs typeface="Arial"/>
            </a:endParaRPr>
          </a:p>
          <a:p>
            <a:pPr marL="285750" indent="-285750" algn="just"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Arial"/>
                <a:ea typeface="Arial"/>
                <a:cs typeface="Arial"/>
              </a:rPr>
              <a:t>Хао</a:t>
            </a:r>
            <a:r>
              <a:rPr lang="ru-RU" sz="1400" dirty="0" smtClean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төрелік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шешімдері</a:t>
            </a:r>
            <a:r>
              <a:rPr lang="ru-RU" sz="1400" dirty="0">
                <a:latin typeface="Arial"/>
                <a:ea typeface="Arial"/>
                <a:cs typeface="Arial"/>
              </a:rPr>
              <a:t> 1958 </a:t>
            </a:r>
            <a:r>
              <a:rPr lang="ru-RU" sz="1400" dirty="0" err="1">
                <a:latin typeface="Arial"/>
                <a:ea typeface="Arial"/>
                <a:cs typeface="Arial"/>
              </a:rPr>
              <a:t>жылғы</a:t>
            </a:r>
            <a:r>
              <a:rPr lang="ru-RU" sz="1400" dirty="0">
                <a:latin typeface="Arial"/>
                <a:ea typeface="Arial"/>
                <a:cs typeface="Arial"/>
              </a:rPr>
              <a:t> Нью-Йорк </a:t>
            </a:r>
            <a:r>
              <a:rPr lang="ru-RU" sz="1400" dirty="0" err="1">
                <a:latin typeface="Arial"/>
                <a:ea typeface="Arial"/>
                <a:cs typeface="Arial"/>
              </a:rPr>
              <a:t>конвенциясына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сәйкес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халықаралық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деңгейде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орындалуға</a:t>
            </a:r>
            <a:r>
              <a:rPr lang="ru-RU" sz="1400" dirty="0">
                <a:latin typeface="Arial"/>
                <a:ea typeface="Arial"/>
                <a:cs typeface="Arial"/>
              </a:rPr>
              <a:t> </a:t>
            </a:r>
            <a:r>
              <a:rPr lang="ru-RU" sz="1400" dirty="0" err="1">
                <a:latin typeface="Arial"/>
                <a:ea typeface="Arial"/>
                <a:cs typeface="Arial"/>
              </a:rPr>
              <a:t>жатады</a:t>
            </a:r>
            <a:r>
              <a:rPr lang="ru-RU" sz="1400" dirty="0">
                <a:latin typeface="Arial"/>
                <a:ea typeface="Arial"/>
                <a:cs typeface="Arial"/>
              </a:rPr>
              <a:t>.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96540" y="264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ИНВЕСТОРЛАРДЫҢ ҚҰҚЫҚТАРЫН ҚОРҒАУДЫҢ СОТ </a:t>
            </a:r>
            <a:r>
              <a:rPr lang="kk-KZ" b="1" dirty="0" smtClean="0">
                <a:sym typeface="Arial"/>
              </a:rPr>
              <a:t>ТЕТІКТЕРІХАЛЫ ҚАРАЛЫҚ </a:t>
            </a:r>
            <a:r>
              <a:rPr lang="kk-KZ" b="1" dirty="0">
                <a:sym typeface="Arial"/>
              </a:rPr>
              <a:t>ТӨРЕЛІК ОРТАЛЫҒЫ</a:t>
            </a:r>
            <a:endParaRPr lang="kk-KZ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015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6"/>
          <p:cNvSpPr/>
          <p:nvPr/>
        </p:nvSpPr>
        <p:spPr>
          <a:xfrm>
            <a:off x="1201875" y="4169826"/>
            <a:ext cx="4080605" cy="861492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Батыс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Қазақстан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облыстық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 соты</a:t>
            </a:r>
            <a:endParaRPr sz="2000" b="1" dirty="0">
              <a:solidFill>
                <a:schemeClr val="accent5">
                  <a:lumMod val="50000"/>
                </a:schemeClr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6"/>
          <p:cNvSpPr/>
          <p:nvPr/>
        </p:nvSpPr>
        <p:spPr>
          <a:xfrm>
            <a:off x="5518650" y="1608635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6"/>
          <p:cNvSpPr/>
          <p:nvPr/>
        </p:nvSpPr>
        <p:spPr>
          <a:xfrm>
            <a:off x="5391021" y="4426837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6"/>
          <p:cNvSpPr txBox="1"/>
          <p:nvPr/>
        </p:nvSpPr>
        <p:spPr>
          <a:xfrm>
            <a:off x="6197063" y="2438400"/>
            <a:ext cx="4816932" cy="1632815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fontAlgn="base"/>
            <a:r>
              <a:rPr lang="ru-RU" sz="1600" b="1" dirty="0"/>
              <a:t>28-бап. ҚР </a:t>
            </a:r>
            <a:r>
              <a:rPr lang="ru-RU" sz="1600" b="1" dirty="0" err="1"/>
              <a:t>Азаматтық</a:t>
            </a:r>
            <a:r>
              <a:rPr lang="ru-RU" sz="1600" b="1" dirty="0"/>
              <a:t> </a:t>
            </a:r>
            <a:r>
              <a:rPr lang="ru-RU" sz="1600" b="1" dirty="0" err="1"/>
              <a:t>іс</a:t>
            </a:r>
            <a:r>
              <a:rPr lang="ru-RU" sz="1600" b="1" dirty="0"/>
              <a:t> </a:t>
            </a:r>
            <a:r>
              <a:rPr lang="ru-RU" sz="1600" b="1" dirty="0" err="1"/>
              <a:t>жүргізу</a:t>
            </a:r>
            <a:r>
              <a:rPr lang="ru-RU" sz="1600" b="1" dirty="0"/>
              <a:t> </a:t>
            </a:r>
            <a:r>
              <a:rPr lang="ru-RU" sz="1600" b="1" dirty="0" err="1"/>
              <a:t>кодексі</a:t>
            </a:r>
            <a:r>
              <a:rPr lang="ru-RU" sz="1600" b="1" dirty="0"/>
              <a:t> </a:t>
            </a:r>
            <a:r>
              <a:rPr lang="ru-RU" sz="1600" b="1" dirty="0" err="1"/>
              <a:t>Қазақстан</a:t>
            </a:r>
            <a:r>
              <a:rPr lang="ru-RU" sz="1600" b="1" dirty="0"/>
              <a:t> </a:t>
            </a:r>
            <a:r>
              <a:rPr lang="ru-RU" sz="1600" b="1" dirty="0" err="1"/>
              <a:t>Республикасының</a:t>
            </a:r>
            <a:r>
              <a:rPr lang="ru-RU" sz="1600" b="1" dirty="0"/>
              <a:t> </a:t>
            </a:r>
            <a:r>
              <a:rPr lang="ru-RU" sz="1600" b="1" dirty="0" err="1"/>
              <a:t>Жоғарғы</a:t>
            </a:r>
            <a:r>
              <a:rPr lang="ru-RU" sz="1600" b="1" dirty="0"/>
              <a:t> Соты </a:t>
            </a:r>
            <a:r>
              <a:rPr lang="ru-RU" sz="1600" b="1" dirty="0" err="1"/>
              <a:t>бірінші</a:t>
            </a:r>
            <a:r>
              <a:rPr lang="ru-RU" sz="1600" b="1" dirty="0"/>
              <a:t> </a:t>
            </a:r>
            <a:r>
              <a:rPr lang="ru-RU" sz="1600" b="1" dirty="0" err="1"/>
              <a:t>сатыдағы</a:t>
            </a:r>
            <a:r>
              <a:rPr lang="ru-RU" sz="1600" b="1" dirty="0"/>
              <a:t> </a:t>
            </a:r>
            <a:r>
              <a:rPr lang="ru-RU" sz="1600" b="1" dirty="0" err="1"/>
              <a:t>соттың</a:t>
            </a:r>
            <a:r>
              <a:rPr lang="ru-RU" sz="1600" b="1" dirty="0"/>
              <a:t> </a:t>
            </a:r>
            <a:r>
              <a:rPr lang="ru-RU" sz="1600" b="1" dirty="0" err="1"/>
              <a:t>ережелері</a:t>
            </a:r>
            <a:r>
              <a:rPr lang="ru-RU" sz="1600" b="1" dirty="0"/>
              <a:t> </a:t>
            </a:r>
            <a:r>
              <a:rPr lang="ru-RU" sz="1600" b="1" dirty="0" err="1"/>
              <a:t>бойынша</a:t>
            </a:r>
            <a:r>
              <a:rPr lang="ru-RU" sz="1600" b="1" dirty="0"/>
              <a:t> </a:t>
            </a:r>
            <a:r>
              <a:rPr lang="ru-RU" sz="1600" b="1" dirty="0" err="1"/>
              <a:t>азаматтық</a:t>
            </a:r>
            <a:r>
              <a:rPr lang="ru-RU" sz="1600" b="1" dirty="0"/>
              <a:t> </a:t>
            </a:r>
            <a:r>
              <a:rPr lang="ru-RU" sz="1600" b="1" dirty="0" err="1"/>
              <a:t>істерді</a:t>
            </a:r>
            <a:r>
              <a:rPr lang="ru-RU" sz="1600" b="1" dirty="0"/>
              <a:t> </a:t>
            </a:r>
            <a:r>
              <a:rPr lang="ru-RU" sz="1600" b="1" dirty="0" err="1"/>
              <a:t>қарайды</a:t>
            </a:r>
            <a:r>
              <a:rPr lang="ru-RU" sz="1600" b="1" dirty="0"/>
              <a:t> </a:t>
            </a:r>
            <a:r>
              <a:rPr lang="ru-RU" sz="1600" b="1" dirty="0" err="1"/>
              <a:t>және</a:t>
            </a:r>
            <a:r>
              <a:rPr lang="ru-RU" sz="1600" b="1" dirty="0"/>
              <a:t> шешеді:2) </a:t>
            </a:r>
            <a:r>
              <a:rPr lang="ru-RU" sz="1600" b="1" dirty="0" err="1"/>
              <a:t>тарабы</a:t>
            </a:r>
            <a:r>
              <a:rPr lang="ru-RU" sz="1600" b="1" dirty="0"/>
              <a:t> </a:t>
            </a:r>
            <a:r>
              <a:rPr lang="ru-RU" sz="1600" b="1" dirty="0" err="1"/>
              <a:t>ірі</a:t>
            </a:r>
            <a:r>
              <a:rPr lang="ru-RU" sz="1600" b="1" dirty="0"/>
              <a:t> инвестор </a:t>
            </a:r>
            <a:r>
              <a:rPr lang="ru-RU" sz="1600" b="1" dirty="0" err="1"/>
              <a:t>болып</a:t>
            </a:r>
            <a:r>
              <a:rPr lang="ru-RU" sz="1600" b="1" dirty="0"/>
              <a:t> </a:t>
            </a:r>
            <a:r>
              <a:rPr lang="ru-RU" sz="1600" b="1" dirty="0" err="1"/>
              <a:t>табылатын</a:t>
            </a:r>
            <a:r>
              <a:rPr lang="ru-RU" sz="1600" b="1" dirty="0"/>
              <a:t> </a:t>
            </a:r>
            <a:r>
              <a:rPr lang="ru-RU" sz="1600" b="1" dirty="0" err="1"/>
              <a:t>инвестициялық</a:t>
            </a:r>
            <a:r>
              <a:rPr lang="ru-RU" sz="1600" b="1" dirty="0"/>
              <a:t> </a:t>
            </a:r>
            <a:r>
              <a:rPr lang="ru-RU" sz="1600" b="1" dirty="0" err="1"/>
              <a:t>даулар</a:t>
            </a:r>
            <a:r>
              <a:rPr lang="ru-RU" sz="1600" b="1" dirty="0"/>
              <a:t> </a:t>
            </a:r>
            <a:r>
              <a:rPr lang="ru-RU" sz="1600" b="1" dirty="0" err="1"/>
              <a:t>бойынша</a:t>
            </a:r>
            <a:r>
              <a:rPr lang="ru-RU" sz="1600" b="1" dirty="0"/>
              <a:t>.</a:t>
            </a:r>
            <a:endParaRPr lang="ru-RU" sz="1600" dirty="0"/>
          </a:p>
        </p:txBody>
      </p:sp>
      <p:sp>
        <p:nvSpPr>
          <p:cNvPr id="9" name="Google Shape;223;p16"/>
          <p:cNvSpPr/>
          <p:nvPr/>
        </p:nvSpPr>
        <p:spPr>
          <a:xfrm>
            <a:off x="1210515" y="1363764"/>
            <a:ext cx="4146010" cy="1074636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ctr">
              <a:buClr>
                <a:srgbClr val="E74823"/>
              </a:buClr>
              <a:buSzPts val="1600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ҚҰҚЫҚТЫҚ НЕГІЗ</a:t>
            </a:r>
            <a:endParaRPr sz="2000" b="1" dirty="0">
              <a:solidFill>
                <a:schemeClr val="accent5">
                  <a:lumMod val="50000"/>
                </a:schemeClr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0" name="Google Shape;229;p16"/>
          <p:cNvSpPr txBox="1"/>
          <p:nvPr/>
        </p:nvSpPr>
        <p:spPr>
          <a:xfrm>
            <a:off x="6304019" y="1340799"/>
            <a:ext cx="4461952" cy="1016218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lvl="0" algn="ctr">
              <a:buSzPts val="1600"/>
            </a:pPr>
            <a:r>
              <a:rPr lang="ru-MD" sz="1600" dirty="0" err="1"/>
              <a:t>Қазақстан</a:t>
            </a:r>
            <a:r>
              <a:rPr lang="ru-MD" sz="1600" dirty="0"/>
              <a:t> </a:t>
            </a:r>
            <a:r>
              <a:rPr lang="ru-MD" sz="1600" dirty="0" err="1"/>
              <a:t>Республикасының</a:t>
            </a:r>
            <a:r>
              <a:rPr lang="ru-MD" sz="1600" dirty="0"/>
              <a:t> </a:t>
            </a:r>
            <a:r>
              <a:rPr lang="ru-MD" sz="1600" dirty="0" err="1"/>
              <a:t>Президенті</a:t>
            </a:r>
            <a:r>
              <a:rPr lang="ru-MD" sz="1600" dirty="0"/>
              <a:t> Н. Ә. </a:t>
            </a:r>
            <a:r>
              <a:rPr lang="ru-MD" sz="1600" dirty="0" err="1"/>
              <a:t>Назарбаевтың</a:t>
            </a:r>
            <a:r>
              <a:rPr lang="ru-MD" sz="1600" dirty="0"/>
              <a:t> "100 </a:t>
            </a:r>
            <a:r>
              <a:rPr lang="ru-MD" sz="1600" dirty="0" err="1"/>
              <a:t>қадам</a:t>
            </a:r>
            <a:r>
              <a:rPr lang="ru-MD" sz="1600" dirty="0"/>
              <a:t>" </a:t>
            </a:r>
            <a:r>
              <a:rPr lang="ru-MD" sz="1600" dirty="0" err="1"/>
              <a:t>стратегиясының</a:t>
            </a:r>
            <a:r>
              <a:rPr lang="ru-MD" sz="1600" dirty="0"/>
              <a:t> "</a:t>
            </a:r>
            <a:r>
              <a:rPr lang="ru-MD" sz="1600" dirty="0" err="1"/>
              <a:t>заңның</a:t>
            </a:r>
            <a:r>
              <a:rPr lang="ru-MD" sz="1600" dirty="0"/>
              <a:t> </a:t>
            </a:r>
            <a:r>
              <a:rPr lang="ru-MD" sz="1600" dirty="0" err="1"/>
              <a:t>үстемдігін</a:t>
            </a:r>
            <a:r>
              <a:rPr lang="ru-MD" sz="1600" dirty="0"/>
              <a:t> </a:t>
            </a:r>
            <a:r>
              <a:rPr lang="ru-MD" sz="1600" dirty="0" err="1"/>
              <a:t>қамтамасыз</a:t>
            </a:r>
            <a:r>
              <a:rPr lang="ru-MD" sz="1600" dirty="0"/>
              <a:t> </a:t>
            </a:r>
            <a:r>
              <a:rPr lang="ru-MD" sz="1600" dirty="0" err="1"/>
              <a:t>ету</a:t>
            </a:r>
            <a:r>
              <a:rPr lang="ru-MD" sz="1600" dirty="0"/>
              <a:t>" </a:t>
            </a:r>
            <a:r>
              <a:rPr lang="ru-MD" sz="1600" dirty="0" err="1"/>
              <a:t>бағдарламасы</a:t>
            </a:r>
            <a:endParaRPr sz="127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26;p16"/>
          <p:cNvSpPr/>
          <p:nvPr/>
        </p:nvSpPr>
        <p:spPr>
          <a:xfrm>
            <a:off x="5498358" y="2884224"/>
            <a:ext cx="623244" cy="552514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sz="1632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223;p16"/>
          <p:cNvSpPr/>
          <p:nvPr/>
        </p:nvSpPr>
        <p:spPr>
          <a:xfrm>
            <a:off x="1243217" y="2678001"/>
            <a:ext cx="4080605" cy="96496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5305" tIns="47652" rIns="95305" bIns="47652" anchor="ctr" anchorCtr="0">
            <a:noAutofit/>
          </a:bodyPr>
          <a:lstStyle/>
          <a:p>
            <a:pPr marL="11516" algn="just">
              <a:buClr>
                <a:srgbClr val="E74823"/>
              </a:buClr>
              <a:buSzPts val="1600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a typeface="Arial"/>
                <a:cs typeface="Arial"/>
                <a:sym typeface="Arial"/>
              </a:rPr>
              <a:t>ЖОҒАРҒЫ СОТТА ИНВЕСТИЦИЯЛЫҚ АЛҚА</a:t>
            </a:r>
            <a:endParaRPr sz="2000" b="1" dirty="0">
              <a:solidFill>
                <a:schemeClr val="accent5">
                  <a:lumMod val="50000"/>
                </a:schemeClr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7" name="Google Shape;229;p16"/>
          <p:cNvSpPr txBox="1"/>
          <p:nvPr/>
        </p:nvSpPr>
        <p:spPr>
          <a:xfrm>
            <a:off x="6197062" y="4169826"/>
            <a:ext cx="4747423" cy="1262145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fontAlgn="base"/>
            <a:r>
              <a:rPr lang="ru-RU" sz="1600" b="1" dirty="0"/>
              <a:t>ҚР АК 27-бабының 4-тармағыСоты </a:t>
            </a:r>
            <a:r>
              <a:rPr lang="ru-RU" sz="1600" b="1" dirty="0" err="1"/>
              <a:t>бірінші</a:t>
            </a:r>
            <a:r>
              <a:rPr lang="ru-RU" sz="1600" b="1" dirty="0"/>
              <a:t> </a:t>
            </a:r>
            <a:r>
              <a:rPr lang="ru-RU" sz="1600" b="1" dirty="0" err="1"/>
              <a:t>сатыдағы</a:t>
            </a:r>
            <a:r>
              <a:rPr lang="ru-RU" sz="1600" b="1" dirty="0"/>
              <a:t> </a:t>
            </a:r>
            <a:r>
              <a:rPr lang="ru-RU" sz="1600" b="1" dirty="0" err="1"/>
              <a:t>соттың</a:t>
            </a:r>
            <a:r>
              <a:rPr lang="ru-RU" sz="1600" b="1" dirty="0"/>
              <a:t> </a:t>
            </a:r>
            <a:r>
              <a:rPr lang="ru-RU" sz="1600" b="1" dirty="0" err="1"/>
              <a:t>қағидалары</a:t>
            </a:r>
            <a:r>
              <a:rPr lang="ru-RU" sz="1600" b="1" dirty="0"/>
              <a:t> </a:t>
            </a:r>
            <a:r>
              <a:rPr lang="ru-RU" sz="1600" b="1" dirty="0" err="1"/>
              <a:t>бойынша</a:t>
            </a:r>
            <a:r>
              <a:rPr lang="ru-RU" sz="1600" b="1" dirty="0"/>
              <a:t> </a:t>
            </a:r>
            <a:r>
              <a:rPr lang="ru-RU" sz="1600" b="1" dirty="0" err="1"/>
              <a:t>қарайды</a:t>
            </a:r>
            <a:r>
              <a:rPr lang="ru-RU" sz="1600" b="1" dirty="0"/>
              <a:t> </a:t>
            </a:r>
            <a:r>
              <a:rPr lang="ru-RU" sz="1600" b="1" dirty="0" err="1"/>
              <a:t>және</a:t>
            </a:r>
            <a:r>
              <a:rPr lang="ru-RU" sz="1600" b="1" dirty="0"/>
              <a:t> </a:t>
            </a:r>
            <a:r>
              <a:rPr lang="ru-RU" sz="1600" b="1" dirty="0" err="1"/>
              <a:t>азаматтық</a:t>
            </a:r>
            <a:r>
              <a:rPr lang="ru-RU" sz="1600" b="1" dirty="0"/>
              <a:t> </a:t>
            </a:r>
            <a:r>
              <a:rPr lang="ru-RU" sz="1600" b="1" dirty="0" err="1"/>
              <a:t>істерді</a:t>
            </a:r>
            <a:r>
              <a:rPr lang="ru-RU" sz="1600" b="1" dirty="0"/>
              <a:t> </a:t>
            </a:r>
            <a:r>
              <a:rPr lang="ru-RU" sz="1600" b="1" dirty="0" err="1"/>
              <a:t>инвестициялық</a:t>
            </a:r>
            <a:r>
              <a:rPr lang="ru-RU" sz="1600" b="1" dirty="0"/>
              <a:t> </a:t>
            </a:r>
            <a:r>
              <a:rPr lang="ru-RU" sz="1600" b="1" dirty="0" err="1"/>
              <a:t>даулар</a:t>
            </a:r>
            <a:r>
              <a:rPr lang="ru-RU" sz="1600" b="1" dirty="0"/>
              <a:t> </a:t>
            </a:r>
            <a:r>
              <a:rPr lang="ru-RU" sz="1600" b="1" dirty="0" err="1"/>
              <a:t>бойынша</a:t>
            </a:r>
            <a:r>
              <a:rPr lang="ru-RU" sz="1600" b="1" dirty="0"/>
              <a:t> </a:t>
            </a:r>
            <a:r>
              <a:rPr lang="ru-RU" sz="1600" b="1" dirty="0" err="1"/>
              <a:t>істерден</a:t>
            </a:r>
            <a:r>
              <a:rPr lang="ru-RU" sz="1600" b="1" dirty="0"/>
              <a:t> </a:t>
            </a:r>
            <a:r>
              <a:rPr lang="ru-RU" sz="1600" b="1" dirty="0" err="1"/>
              <a:t>басқа</a:t>
            </a:r>
            <a:r>
              <a:rPr lang="ru-RU" sz="1600" b="1" dirty="0"/>
              <a:t>, подсудных </a:t>
            </a:r>
            <a:r>
              <a:rPr lang="ru-RU" sz="1600" b="1" dirty="0" err="1"/>
              <a:t>Қазақстан</a:t>
            </a:r>
            <a:r>
              <a:rPr lang="ru-RU" sz="1600" b="1" dirty="0"/>
              <a:t> </a:t>
            </a:r>
            <a:r>
              <a:rPr lang="ru-RU" sz="1600" b="1" dirty="0" err="1"/>
              <a:t>Республикасының</a:t>
            </a:r>
            <a:r>
              <a:rPr lang="ru-RU" sz="1600" b="1" dirty="0"/>
              <a:t> </a:t>
            </a:r>
            <a:r>
              <a:rPr lang="ru-RU" sz="1600" b="1" dirty="0" err="1"/>
              <a:t>Жоғарғы</a:t>
            </a:r>
            <a:r>
              <a:rPr lang="ru-RU" sz="1600" b="1" dirty="0"/>
              <a:t> Соты.</a:t>
            </a:r>
            <a:endParaRPr lang="ru-RU" sz="1600" dirty="0"/>
          </a:p>
        </p:txBody>
      </p:sp>
      <p:sp>
        <p:nvSpPr>
          <p:cNvPr id="18" name="Google Shape;229;p16"/>
          <p:cNvSpPr txBox="1"/>
          <p:nvPr/>
        </p:nvSpPr>
        <p:spPr>
          <a:xfrm>
            <a:off x="817666" y="5597817"/>
            <a:ext cx="10972706" cy="1164927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5305" tIns="47652" rIns="95305" bIns="47652" anchor="t" anchorCtr="0">
            <a:noAutofit/>
          </a:bodyPr>
          <a:lstStyle/>
          <a:p>
            <a:pPr fontAlgn="base"/>
            <a:r>
              <a:rPr lang="ru-RU" sz="1000" dirty="0"/>
              <a:t>Сот </a:t>
            </a:r>
            <a:r>
              <a:rPr lang="ru-RU" sz="1000" dirty="0" err="1"/>
              <a:t>инвестордың</a:t>
            </a:r>
            <a:r>
              <a:rPr lang="ru-RU" sz="1000" dirty="0"/>
              <a:t> </a:t>
            </a:r>
            <a:r>
              <a:rPr lang="ru-RU" sz="1000" dirty="0" err="1"/>
              <a:t>инвестициялық</a:t>
            </a:r>
            <a:r>
              <a:rPr lang="ru-RU" sz="1000" dirty="0"/>
              <a:t> </a:t>
            </a:r>
            <a:r>
              <a:rPr lang="ru-RU" sz="1000" dirty="0" err="1"/>
              <a:t>қызметіне</a:t>
            </a:r>
            <a:r>
              <a:rPr lang="ru-RU" sz="1000" dirty="0"/>
              <a:t> </a:t>
            </a:r>
            <a:r>
              <a:rPr lang="ru-RU" sz="1000" dirty="0" err="1"/>
              <a:t>байланысты</a:t>
            </a:r>
            <a:r>
              <a:rPr lang="ru-RU" sz="1000" dirty="0"/>
              <a:t> </a:t>
            </a:r>
            <a:r>
              <a:rPr lang="ru-RU" sz="1000" dirty="0" err="1"/>
              <a:t>инвесторлар</a:t>
            </a:r>
            <a:r>
              <a:rPr lang="ru-RU" sz="1000" dirty="0"/>
              <a:t> мен </a:t>
            </a:r>
            <a:r>
              <a:rPr lang="ru-RU" sz="1000" dirty="0" err="1"/>
              <a:t>мемлекеттік</a:t>
            </a:r>
            <a:r>
              <a:rPr lang="ru-RU" sz="1000" dirty="0"/>
              <a:t> </a:t>
            </a:r>
            <a:r>
              <a:rPr lang="ru-RU" sz="1000" dirty="0" err="1"/>
              <a:t>органдар</a:t>
            </a:r>
            <a:r>
              <a:rPr lang="ru-RU" sz="1000" dirty="0"/>
              <a:t> </a:t>
            </a:r>
            <a:r>
              <a:rPr lang="ru-RU" sz="1000" dirty="0" err="1"/>
              <a:t>арасындағы</a:t>
            </a:r>
            <a:r>
              <a:rPr lang="ru-RU" sz="1000" dirty="0"/>
              <a:t> </a:t>
            </a:r>
            <a:r>
              <a:rPr lang="ru-RU" sz="1000" dirty="0" err="1"/>
              <a:t>өзге</a:t>
            </a:r>
            <a:r>
              <a:rPr lang="ru-RU" sz="1000" dirty="0"/>
              <a:t> де </a:t>
            </a:r>
            <a:r>
              <a:rPr lang="ru-RU" sz="1000" dirty="0" err="1"/>
              <a:t>дауларды</a:t>
            </a:r>
            <a:r>
              <a:rPr lang="ru-RU" sz="1000" dirty="0"/>
              <a:t> да қарайды.:1) </a:t>
            </a:r>
            <a:r>
              <a:rPr lang="ru-RU" sz="1000" dirty="0" err="1"/>
              <a:t>Қазақстан</a:t>
            </a:r>
            <a:r>
              <a:rPr lang="ru-RU" sz="1000" dirty="0"/>
              <a:t> </a:t>
            </a:r>
            <a:r>
              <a:rPr lang="ru-RU" sz="1000" dirty="0" err="1"/>
              <a:t>Республикасының</a:t>
            </a:r>
            <a:r>
              <a:rPr lang="ru-RU" sz="1000" dirty="0"/>
              <a:t> </a:t>
            </a:r>
            <a:r>
              <a:rPr lang="ru-RU" sz="1000" dirty="0" err="1"/>
              <a:t>аумағында</a:t>
            </a:r>
            <a:r>
              <a:rPr lang="ru-RU" sz="1000" dirty="0"/>
              <a:t> </a:t>
            </a:r>
            <a:r>
              <a:rPr lang="ru-RU" sz="1000" dirty="0" err="1"/>
              <a:t>кәсіпкерлік</a:t>
            </a:r>
            <a:r>
              <a:rPr lang="ru-RU" sz="1000" dirty="0"/>
              <a:t> </a:t>
            </a:r>
            <a:r>
              <a:rPr lang="ru-RU" sz="1000" dirty="0" err="1"/>
              <a:t>қызметті</a:t>
            </a:r>
            <a:r>
              <a:rPr lang="ru-RU" sz="1000" dirty="0"/>
              <a:t> </a:t>
            </a:r>
            <a:r>
              <a:rPr lang="ru-RU" sz="1000" dirty="0" err="1"/>
              <a:t>жүзеге</a:t>
            </a:r>
            <a:r>
              <a:rPr lang="ru-RU" sz="1000" dirty="0"/>
              <a:t> </a:t>
            </a:r>
            <a:r>
              <a:rPr lang="ru-RU" sz="1000" dirty="0" err="1"/>
              <a:t>асыратын</a:t>
            </a:r>
            <a:r>
              <a:rPr lang="ru-RU" sz="1000" dirty="0"/>
              <a:t> </a:t>
            </a:r>
            <a:r>
              <a:rPr lang="ru-RU" sz="1000" dirty="0" err="1"/>
              <a:t>шетелдік</a:t>
            </a:r>
            <a:r>
              <a:rPr lang="ru-RU" sz="1000" dirty="0"/>
              <a:t> </a:t>
            </a:r>
            <a:r>
              <a:rPr lang="ru-RU" sz="1000" dirty="0" err="1"/>
              <a:t>заңды</a:t>
            </a:r>
            <a:r>
              <a:rPr lang="ru-RU" sz="1000" dirty="0"/>
              <a:t> </a:t>
            </a:r>
            <a:r>
              <a:rPr lang="ru-RU" sz="1000" dirty="0" err="1"/>
              <a:t>тұлға</a:t>
            </a:r>
            <a:r>
              <a:rPr lang="ru-RU" sz="1000" dirty="0"/>
              <a:t> (</a:t>
            </a:r>
            <a:r>
              <a:rPr lang="ru-RU" sz="1000" dirty="0" err="1"/>
              <a:t>оның</a:t>
            </a:r>
            <a:r>
              <a:rPr lang="ru-RU" sz="1000" dirty="0"/>
              <a:t> филиалы, </a:t>
            </a:r>
            <a:r>
              <a:rPr lang="ru-RU" sz="1000" dirty="0" err="1"/>
              <a:t>өкілдігі</a:t>
            </a:r>
            <a:r>
              <a:rPr lang="ru-RU" sz="1000" dirty="0"/>
              <a:t>);;2) </a:t>
            </a:r>
            <a:r>
              <a:rPr lang="ru-RU" sz="1000" dirty="0" err="1"/>
              <a:t>дауыс</a:t>
            </a:r>
            <a:r>
              <a:rPr lang="ru-RU" sz="1000" dirty="0"/>
              <a:t> </a:t>
            </a:r>
            <a:r>
              <a:rPr lang="ru-RU" sz="1000" dirty="0" err="1"/>
              <a:t>беретін</a:t>
            </a:r>
            <a:r>
              <a:rPr lang="ru-RU" sz="1000" dirty="0"/>
              <a:t> </a:t>
            </a:r>
            <a:r>
              <a:rPr lang="ru-RU" sz="1000" dirty="0" err="1"/>
              <a:t>акцияларының</a:t>
            </a:r>
            <a:r>
              <a:rPr lang="ru-RU" sz="1000" dirty="0"/>
              <a:t> (</a:t>
            </a:r>
            <a:r>
              <a:rPr lang="ru-RU" sz="1000" dirty="0" err="1"/>
              <a:t>жарғылық</a:t>
            </a:r>
            <a:r>
              <a:rPr lang="ru-RU" sz="1000" dirty="0"/>
              <a:t> </a:t>
            </a:r>
            <a:r>
              <a:rPr lang="ru-RU" sz="1000" dirty="0" err="1"/>
              <a:t>капиталға</a:t>
            </a:r>
            <a:r>
              <a:rPr lang="ru-RU" sz="1000" dirty="0"/>
              <a:t> </a:t>
            </a:r>
            <a:r>
              <a:rPr lang="ru-RU" sz="1000" dirty="0" err="1"/>
              <a:t>қатысу</a:t>
            </a:r>
            <a:r>
              <a:rPr lang="ru-RU" sz="1000" dirty="0"/>
              <a:t> </a:t>
            </a:r>
            <a:r>
              <a:rPr lang="ru-RU" sz="1000" dirty="0" err="1"/>
              <a:t>үлестерінің</a:t>
            </a:r>
            <a:r>
              <a:rPr lang="ru-RU" sz="1000" dirty="0"/>
              <a:t>) </a:t>
            </a:r>
            <a:r>
              <a:rPr lang="ru-RU" sz="1000" dirty="0" err="1"/>
              <a:t>елу</a:t>
            </a:r>
            <a:r>
              <a:rPr lang="ru-RU" sz="1000" dirty="0"/>
              <a:t> </a:t>
            </a:r>
            <a:r>
              <a:rPr lang="ru-RU" sz="1000" dirty="0" err="1"/>
              <a:t>және</a:t>
            </a:r>
            <a:r>
              <a:rPr lang="ru-RU" sz="1000" dirty="0"/>
              <a:t> </a:t>
            </a:r>
            <a:r>
              <a:rPr lang="ru-RU" sz="1000" dirty="0" err="1"/>
              <a:t>одан</a:t>
            </a:r>
            <a:r>
              <a:rPr lang="ru-RU" sz="1000" dirty="0"/>
              <a:t> да </a:t>
            </a:r>
            <a:r>
              <a:rPr lang="ru-RU" sz="1000" dirty="0" err="1"/>
              <a:t>көп</a:t>
            </a:r>
            <a:r>
              <a:rPr lang="ru-RU" sz="1000" dirty="0"/>
              <a:t> </a:t>
            </a:r>
            <a:r>
              <a:rPr lang="ru-RU" sz="1000" dirty="0" err="1"/>
              <a:t>пайызы</a:t>
            </a:r>
            <a:r>
              <a:rPr lang="ru-RU" sz="1000" dirty="0"/>
              <a:t> </a:t>
            </a:r>
            <a:r>
              <a:rPr lang="ru-RU" sz="1000" dirty="0" err="1"/>
              <a:t>шетелдік</a:t>
            </a:r>
            <a:r>
              <a:rPr lang="ru-RU" sz="1000" dirty="0"/>
              <a:t> </a:t>
            </a:r>
            <a:r>
              <a:rPr lang="ru-RU" sz="1000" dirty="0" err="1"/>
              <a:t>инвесторға</a:t>
            </a:r>
            <a:r>
              <a:rPr lang="ru-RU" sz="1000" dirty="0"/>
              <a:t> </a:t>
            </a:r>
            <a:r>
              <a:rPr lang="ru-RU" sz="1000" dirty="0" err="1"/>
              <a:t>тиесілі</a:t>
            </a:r>
            <a:r>
              <a:rPr lang="ru-RU" sz="1000" dirty="0"/>
              <a:t>, </a:t>
            </a:r>
            <a:r>
              <a:rPr lang="ru-RU" sz="1000" dirty="0" err="1"/>
              <a:t>Қазақстан</a:t>
            </a:r>
            <a:r>
              <a:rPr lang="ru-RU" sz="1000" dirty="0"/>
              <a:t> </a:t>
            </a:r>
            <a:r>
              <a:rPr lang="ru-RU" sz="1000" dirty="0" err="1"/>
              <a:t>Республикасының</a:t>
            </a:r>
            <a:r>
              <a:rPr lang="ru-RU" sz="1000" dirty="0"/>
              <a:t> </a:t>
            </a:r>
            <a:r>
              <a:rPr lang="ru-RU" sz="1000" dirty="0" err="1"/>
              <a:t>заңнамасында</a:t>
            </a:r>
            <a:r>
              <a:rPr lang="ru-RU" sz="1000" dirty="0"/>
              <a:t> </a:t>
            </a:r>
            <a:r>
              <a:rPr lang="ru-RU" sz="1000" dirty="0" err="1"/>
              <a:t>белгіленген</a:t>
            </a:r>
            <a:r>
              <a:rPr lang="ru-RU" sz="1000" dirty="0"/>
              <a:t> </a:t>
            </a:r>
            <a:r>
              <a:rPr lang="ru-RU" sz="1000" dirty="0" err="1"/>
              <a:t>тәртіппен</a:t>
            </a:r>
            <a:r>
              <a:rPr lang="ru-RU" sz="1000" dirty="0"/>
              <a:t> </a:t>
            </a:r>
            <a:r>
              <a:rPr lang="ru-RU" sz="1000" dirty="0" err="1"/>
              <a:t>шетел</a:t>
            </a:r>
            <a:r>
              <a:rPr lang="ru-RU" sz="1000" dirty="0"/>
              <a:t> </a:t>
            </a:r>
            <a:r>
              <a:rPr lang="ru-RU" sz="1000" dirty="0" err="1"/>
              <a:t>қатысуымен</a:t>
            </a:r>
            <a:r>
              <a:rPr lang="ru-RU" sz="1000" dirty="0"/>
              <a:t> </a:t>
            </a:r>
            <a:r>
              <a:rPr lang="ru-RU" sz="1000" dirty="0" err="1"/>
              <a:t>құрылған</a:t>
            </a:r>
            <a:r>
              <a:rPr lang="ru-RU" sz="1000" dirty="0"/>
              <a:t> </a:t>
            </a:r>
            <a:r>
              <a:rPr lang="ru-RU" sz="1000" dirty="0" err="1"/>
              <a:t>заңды</a:t>
            </a:r>
            <a:r>
              <a:rPr lang="ru-RU" sz="1000" dirty="0"/>
              <a:t> </a:t>
            </a:r>
            <a:r>
              <a:rPr lang="ru-RU" sz="1000" dirty="0" err="1"/>
              <a:t>тұлғаның</a:t>
            </a:r>
            <a:r>
              <a:rPr lang="ru-RU" sz="1000" dirty="0"/>
              <a:t>; ;3) </a:t>
            </a:r>
            <a:r>
              <a:rPr lang="ru-RU" sz="1000" dirty="0" err="1"/>
              <a:t>инвестицияларды</a:t>
            </a:r>
            <a:r>
              <a:rPr lang="ru-RU" sz="1000" dirty="0"/>
              <a:t> </a:t>
            </a:r>
            <a:r>
              <a:rPr lang="ru-RU" sz="1000" dirty="0" err="1"/>
              <a:t>жүзеге</a:t>
            </a:r>
            <a:r>
              <a:rPr lang="ru-RU" sz="1000" dirty="0"/>
              <a:t> </a:t>
            </a:r>
            <a:r>
              <a:rPr lang="ru-RU" sz="1000" dirty="0" err="1"/>
              <a:t>асыруға</a:t>
            </a:r>
            <a:r>
              <a:rPr lang="ru-RU" sz="1000" dirty="0"/>
              <a:t> </a:t>
            </a:r>
            <a:r>
              <a:rPr lang="ru-RU" sz="1000" dirty="0" err="1"/>
              <a:t>мемлекетпен</a:t>
            </a:r>
            <a:r>
              <a:rPr lang="ru-RU" sz="1000" dirty="0"/>
              <a:t> </a:t>
            </a:r>
            <a:r>
              <a:rPr lang="ru-RU" sz="1000" dirty="0" err="1"/>
              <a:t>жасалған</a:t>
            </a:r>
            <a:r>
              <a:rPr lang="ru-RU" sz="1000" dirty="0"/>
              <a:t> </a:t>
            </a:r>
            <a:r>
              <a:rPr lang="ru-RU" sz="1000" dirty="0" err="1"/>
              <a:t>келісімшарт</a:t>
            </a:r>
            <a:r>
              <a:rPr lang="ru-RU" sz="1000" dirty="0"/>
              <a:t> </a:t>
            </a:r>
            <a:r>
              <a:rPr lang="ru-RU" sz="1000" dirty="0" err="1"/>
              <a:t>болған</a:t>
            </a:r>
            <a:r>
              <a:rPr lang="ru-RU" sz="1000" dirty="0"/>
              <a:t> </a:t>
            </a:r>
            <a:r>
              <a:rPr lang="ru-RU" sz="1000" dirty="0" err="1"/>
              <a:t>кезде</a:t>
            </a:r>
            <a:r>
              <a:rPr lang="ru-RU" sz="1000" dirty="0"/>
              <a:t> инвесторлар.5. </a:t>
            </a:r>
            <a:r>
              <a:rPr lang="ru-RU" sz="1000" dirty="0" err="1"/>
              <a:t>Инвестордың</a:t>
            </a:r>
            <a:r>
              <a:rPr lang="ru-RU" sz="1000" dirty="0"/>
              <a:t> </a:t>
            </a:r>
            <a:r>
              <a:rPr lang="ru-RU" sz="1000" dirty="0" err="1"/>
              <a:t>қатысуымен</a:t>
            </a:r>
            <a:r>
              <a:rPr lang="ru-RU" sz="1000" dirty="0"/>
              <a:t> </a:t>
            </a:r>
            <a:r>
              <a:rPr lang="ru-RU" sz="1000" dirty="0" err="1"/>
              <a:t>болатын</a:t>
            </a:r>
            <a:r>
              <a:rPr lang="ru-RU" sz="1000" dirty="0"/>
              <a:t>, </a:t>
            </a:r>
            <a:r>
              <a:rPr lang="ru-RU" sz="1000" dirty="0" err="1"/>
              <a:t>инвестициялық</a:t>
            </a:r>
            <a:r>
              <a:rPr lang="ru-RU" sz="1000" dirty="0"/>
              <a:t> </a:t>
            </a:r>
            <a:r>
              <a:rPr lang="ru-RU" sz="1000" dirty="0" err="1"/>
              <a:t>қызметке</a:t>
            </a:r>
            <a:r>
              <a:rPr lang="ru-RU" sz="1000" dirty="0"/>
              <a:t> </a:t>
            </a:r>
            <a:r>
              <a:rPr lang="ru-RU" sz="1000" dirty="0" err="1"/>
              <a:t>байланысты</a:t>
            </a:r>
            <a:r>
              <a:rPr lang="ru-RU" sz="1000" dirty="0"/>
              <a:t> </a:t>
            </a:r>
            <a:r>
              <a:rPr lang="ru-RU" sz="1000" dirty="0" err="1"/>
              <a:t>емес</a:t>
            </a:r>
            <a:r>
              <a:rPr lang="ru-RU" sz="1000" dirty="0"/>
              <a:t> </a:t>
            </a:r>
            <a:r>
              <a:rPr lang="ru-RU" sz="1000" dirty="0" err="1"/>
              <a:t>құқықтық</a:t>
            </a:r>
            <a:r>
              <a:rPr lang="ru-RU" sz="1000" dirty="0"/>
              <a:t> </a:t>
            </a:r>
            <a:r>
              <a:rPr lang="ru-RU" sz="1000" dirty="0" err="1"/>
              <a:t>қатынастардан</a:t>
            </a:r>
            <a:r>
              <a:rPr lang="ru-RU" sz="1000" dirty="0"/>
              <a:t> </a:t>
            </a:r>
            <a:r>
              <a:rPr lang="ru-RU" sz="1000" dirty="0" err="1"/>
              <a:t>туындайтын</a:t>
            </a:r>
            <a:r>
              <a:rPr lang="ru-RU" sz="1000" dirty="0"/>
              <a:t> </a:t>
            </a:r>
            <a:r>
              <a:rPr lang="ru-RU" sz="1000" dirty="0" err="1"/>
              <a:t>өзге</a:t>
            </a:r>
            <a:r>
              <a:rPr lang="ru-RU" sz="1000" dirty="0"/>
              <a:t> де </a:t>
            </a:r>
            <a:r>
              <a:rPr lang="ru-RU" sz="1000" dirty="0" err="1"/>
              <a:t>даулар</a:t>
            </a:r>
            <a:r>
              <a:rPr lang="ru-RU" sz="1000" dirty="0"/>
              <a:t>, </a:t>
            </a:r>
            <a:r>
              <a:rPr lang="ru-RU" sz="1000" dirty="0" err="1"/>
              <a:t>сондай-ақ</a:t>
            </a:r>
            <a:r>
              <a:rPr lang="ru-RU" sz="1000" dirty="0"/>
              <a:t> </a:t>
            </a:r>
            <a:r>
              <a:rPr lang="ru-RU" sz="1000" dirty="0" err="1"/>
              <a:t>инвестордың</a:t>
            </a:r>
            <a:r>
              <a:rPr lang="ru-RU" sz="1000" dirty="0"/>
              <a:t> </a:t>
            </a:r>
            <a:r>
              <a:rPr lang="ru-RU" sz="1000" dirty="0" err="1"/>
              <a:t>қатысуымен</a:t>
            </a:r>
            <a:r>
              <a:rPr lang="ru-RU" sz="1000" dirty="0"/>
              <a:t> </a:t>
            </a:r>
            <a:r>
              <a:rPr lang="ru-RU" sz="1000" dirty="0" err="1"/>
              <a:t>оңайлатылған</a:t>
            </a:r>
            <a:r>
              <a:rPr lang="ru-RU" sz="1000" dirty="0"/>
              <a:t> </a:t>
            </a:r>
            <a:r>
              <a:rPr lang="ru-RU" sz="1000" dirty="0" err="1"/>
              <a:t>іс</a:t>
            </a:r>
            <a:r>
              <a:rPr lang="ru-RU" sz="1000" dirty="0"/>
              <a:t> </a:t>
            </a:r>
            <a:r>
              <a:rPr lang="ru-RU" sz="1000" dirty="0" err="1"/>
              <a:t>жүргізуде</a:t>
            </a:r>
            <a:r>
              <a:rPr lang="ru-RU" sz="1000" dirty="0"/>
              <a:t> </a:t>
            </a:r>
            <a:r>
              <a:rPr lang="ru-RU" sz="1000" dirty="0" err="1"/>
              <a:t>қаралуға</a:t>
            </a:r>
            <a:r>
              <a:rPr lang="ru-RU" sz="1000" dirty="0"/>
              <a:t> </a:t>
            </a:r>
            <a:r>
              <a:rPr lang="ru-RU" sz="1000" dirty="0" err="1"/>
              <a:t>жататын</a:t>
            </a:r>
            <a:r>
              <a:rPr lang="ru-RU" sz="1000" dirty="0"/>
              <a:t> </a:t>
            </a:r>
            <a:r>
              <a:rPr lang="ru-RU" sz="1000" dirty="0" err="1"/>
              <a:t>даулар</a:t>
            </a:r>
            <a:r>
              <a:rPr lang="ru-RU" sz="1000" dirty="0"/>
              <a:t> осы </a:t>
            </a:r>
            <a:r>
              <a:rPr lang="ru-RU" sz="1000" dirty="0" err="1"/>
              <a:t>Кодекстің</a:t>
            </a:r>
            <a:r>
              <a:rPr lang="ru-RU" sz="1000" dirty="0"/>
              <a:t> 3-тарауында </a:t>
            </a:r>
            <a:r>
              <a:rPr lang="ru-RU" sz="1000" dirty="0" err="1"/>
              <a:t>белгіленген</a:t>
            </a:r>
            <a:r>
              <a:rPr lang="ru-RU" sz="1000" dirty="0"/>
              <a:t> </a:t>
            </a:r>
            <a:r>
              <a:rPr lang="ru-RU" sz="1000" dirty="0" err="1"/>
              <a:t>соттылыққа</a:t>
            </a:r>
            <a:r>
              <a:rPr lang="ru-RU" sz="1000" dirty="0"/>
              <a:t> </a:t>
            </a:r>
            <a:r>
              <a:rPr lang="ru-RU" sz="1000" dirty="0" err="1"/>
              <a:t>сәйкес</a:t>
            </a:r>
            <a:r>
              <a:rPr lang="ru-RU" sz="1000" dirty="0"/>
              <a:t> </a:t>
            </a:r>
            <a:r>
              <a:rPr lang="ru-RU" sz="1000" dirty="0" err="1"/>
              <a:t>аудандық</a:t>
            </a:r>
            <a:r>
              <a:rPr lang="ru-RU" sz="1000" dirty="0"/>
              <a:t> (</a:t>
            </a:r>
            <a:r>
              <a:rPr lang="ru-RU" sz="1000" dirty="0" err="1"/>
              <a:t>қалалық</a:t>
            </a:r>
            <a:r>
              <a:rPr lang="ru-RU" sz="1000" dirty="0"/>
              <a:t>) </a:t>
            </a:r>
            <a:r>
              <a:rPr lang="ru-RU" sz="1000" dirty="0" err="1"/>
              <a:t>және</a:t>
            </a:r>
            <a:r>
              <a:rPr lang="ru-RU" sz="1000" dirty="0"/>
              <a:t> </a:t>
            </a:r>
            <a:r>
              <a:rPr lang="ru-RU" sz="1000" dirty="0" err="1"/>
              <a:t>оларға</a:t>
            </a:r>
            <a:r>
              <a:rPr lang="ru-RU" sz="1000" dirty="0"/>
              <a:t> </a:t>
            </a:r>
            <a:r>
              <a:rPr lang="ru-RU" sz="1000" dirty="0" err="1"/>
              <a:t>теңестірілген</a:t>
            </a:r>
            <a:r>
              <a:rPr lang="ru-RU" sz="1000" dirty="0"/>
              <a:t> </a:t>
            </a:r>
            <a:r>
              <a:rPr lang="ru-RU" sz="1000" dirty="0" err="1"/>
              <a:t>соттардың</a:t>
            </a:r>
            <a:r>
              <a:rPr lang="ru-RU" sz="1000" dirty="0"/>
              <a:t> </a:t>
            </a:r>
            <a:r>
              <a:rPr lang="ru-RU" sz="1000" dirty="0" err="1"/>
              <a:t>соттауына</a:t>
            </a:r>
            <a:r>
              <a:rPr lang="ru-RU" sz="1000" dirty="0"/>
              <a:t> </a:t>
            </a:r>
            <a:r>
              <a:rPr lang="ru-RU" sz="1000" dirty="0" err="1"/>
              <a:t>жатады</a:t>
            </a:r>
            <a:r>
              <a:rPr lang="ru-RU" sz="1000" dirty="0"/>
              <a:t>.</a:t>
            </a:r>
            <a:endParaRPr lang="ru-RU" sz="1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73602" y="20083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rgbClr val="000000"/>
              </a:buClr>
              <a:buSzPts val="2300"/>
            </a:pPr>
            <a:r>
              <a:rPr lang="kk-KZ" b="1" dirty="0">
                <a:sym typeface="Arial"/>
              </a:rPr>
              <a:t>ИНВЕСТОРЛАРДЫҢ ҚҰҚЫҚТАРЫН ҚОРҒАУДЫҢ СОТ ТЕТІКТЕРІИНВЕСТИЦИЯЛЫҚ ДАУЛАР БОЙЫНША ЖЕКЕ СОТ ІСІН ЖҮРГІЗУ</a:t>
            </a:r>
            <a:endParaRPr lang="kk-KZ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04560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1259</Words>
  <Application>Microsoft Office PowerPoint</Application>
  <PresentationFormat>Широкоэкранный</PresentationFormat>
  <Paragraphs>97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Alida Tuyebekova</dc:creator>
  <cp:lastModifiedBy>Пользователь</cp:lastModifiedBy>
  <cp:revision>26</cp:revision>
  <dcterms:created xsi:type="dcterms:W3CDTF">2019-08-26T14:09:56Z</dcterms:created>
  <dcterms:modified xsi:type="dcterms:W3CDTF">2019-09-09T13:28:11Z</dcterms:modified>
</cp:coreProperties>
</file>